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03" r:id="rId5"/>
    <p:sldId id="271" r:id="rId6"/>
    <p:sldId id="299" r:id="rId7"/>
    <p:sldId id="308" r:id="rId8"/>
    <p:sldId id="279" r:id="rId9"/>
    <p:sldId id="300" r:id="rId10"/>
    <p:sldId id="309" r:id="rId11"/>
    <p:sldId id="307" r:id="rId12"/>
    <p:sldId id="280" r:id="rId13"/>
    <p:sldId id="305" r:id="rId14"/>
    <p:sldId id="304" r:id="rId15"/>
    <p:sldId id="301" r:id="rId16"/>
    <p:sldId id="306" r:id="rId17"/>
    <p:sldId id="298" r:id="rId18"/>
    <p:sldId id="311" r:id="rId19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ABAC"/>
    <a:srgbClr val="2C567A"/>
    <a:srgbClr val="0D1D51"/>
    <a:srgbClr val="4485BA"/>
    <a:srgbClr val="007DC5"/>
    <a:srgbClr val="2C2BAA"/>
    <a:srgbClr val="A30009"/>
    <a:srgbClr val="90867D"/>
    <a:srgbClr val="B2A281"/>
    <a:srgbClr val="8B5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06" autoAdjust="0"/>
    <p:restoredTop sz="96532" autoAdjust="0"/>
  </p:normalViewPr>
  <p:slideViewPr>
    <p:cSldViewPr snapToGrid="0" showGuides="1">
      <p:cViewPr varScale="1">
        <p:scale>
          <a:sx n="110" d="100"/>
          <a:sy n="110" d="100"/>
        </p:scale>
        <p:origin x="126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BF404C6-F3CC-4383-8FBC-3F7F856D112C}" type="datetime1">
              <a:rPr lang="ru-RU" smtClean="0"/>
              <a:t>15.02.2023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53AFD-DFF1-40C5-A030-1B2F2E9C0365}" type="datetime1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89309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35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8066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873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5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10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04911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01923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5715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Отчет о результатах деятельности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4029" y="1154832"/>
            <a:ext cx="10025149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2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Главы муниципального округа Северное Медведково в </a:t>
            </a:r>
            <a:r>
              <a:rPr lang="en-US" noProof="0" dirty="0"/>
              <a:t>IV </a:t>
            </a:r>
            <a:r>
              <a:rPr lang="ru-RU" noProof="0" dirty="0"/>
              <a:t>квартале 2022 года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r>
              <a:rPr lang="ru-RU" dirty="0"/>
              <a:t>1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олилиния: Форма 20">
            <a:extLst>
              <a:ext uri="{FF2B5EF4-FFF2-40B4-BE49-F238E27FC236}">
                <a16:creationId xmlns:a16="http://schemas.microsoft.com/office/drawing/2014/main" id="{606C2D47-E699-492C-B47D-C9B22FB30020}"/>
              </a:ext>
            </a:extLst>
          </p:cNvPr>
          <p:cNvSpPr/>
          <p:nvPr userDrawn="1"/>
        </p:nvSpPr>
        <p:spPr>
          <a:xfrm>
            <a:off x="5411605" y="1847966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D4891D84-B65D-4403-9D8B-738F41346244}"/>
              </a:ext>
            </a:extLst>
          </p:cNvPr>
          <p:cNvSpPr/>
          <p:nvPr userDrawn="1"/>
        </p:nvSpPr>
        <p:spPr>
          <a:xfrm>
            <a:off x="5205559" y="178638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367103" y="17307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2752479" y="1766720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7607131" y="1736471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10115805" y="1699668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2959339" y="1847966"/>
            <a:ext cx="1320476" cy="341633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7816635" y="1811281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10304120" y="1813021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559105" y="1811281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 dirty="0"/>
              <a:t>Аппарат Совета депутатов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222" y="1897649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95243" y="1939384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8585" y="1897648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65302" y="1891041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B4D53838-2B97-40E1-90C7-61F9831F395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355056" y="1935886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D5B6E-A2C1-440B-97D7-A976DE38407E}"/>
              </a:ext>
            </a:extLst>
          </p:cNvPr>
          <p:cNvSpPr txBox="1"/>
          <p:nvPr userDrawn="1"/>
        </p:nvSpPr>
        <p:spPr>
          <a:xfrm>
            <a:off x="76737" y="3877740"/>
            <a:ext cx="231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Востриков 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Артем 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Александрович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2E2A77-D87A-4A3D-A800-AAC6A93834AB}"/>
              </a:ext>
            </a:extLst>
          </p:cNvPr>
          <p:cNvSpPr txBox="1"/>
          <p:nvPr userDrawn="1"/>
        </p:nvSpPr>
        <p:spPr>
          <a:xfrm>
            <a:off x="2335865" y="3876429"/>
            <a:ext cx="231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Лисовенко Анастасия Валерьевна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B5E893D-0746-4C31-A4FF-3D8076783836}"/>
              </a:ext>
            </a:extLst>
          </p:cNvPr>
          <p:cNvSpPr txBox="1"/>
          <p:nvPr userDrawn="1"/>
        </p:nvSpPr>
        <p:spPr>
          <a:xfrm>
            <a:off x="7316765" y="3869909"/>
            <a:ext cx="231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Измайлова </a:t>
            </a:r>
          </a:p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Ксения </a:t>
            </a:r>
          </a:p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Эдуардовна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5697F0-7AB5-4695-AFC1-AE5DCEDD90C0}"/>
              </a:ext>
            </a:extLst>
          </p:cNvPr>
          <p:cNvSpPr txBox="1"/>
          <p:nvPr userDrawn="1"/>
        </p:nvSpPr>
        <p:spPr>
          <a:xfrm>
            <a:off x="9718338" y="3850104"/>
            <a:ext cx="231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Болюх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Антонина Сергеевна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9890470-3953-46E8-876E-396E748C30E7}"/>
              </a:ext>
            </a:extLst>
          </p:cNvPr>
          <p:cNvSpPr txBox="1"/>
          <p:nvPr userDrawn="1"/>
        </p:nvSpPr>
        <p:spPr>
          <a:xfrm>
            <a:off x="4811226" y="3886331"/>
            <a:ext cx="231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Гвазава </a:t>
            </a:r>
          </a:p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Татьяна Владимировна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D58F1-5066-4AFA-BD73-F19CDC56EC2E}"/>
              </a:ext>
            </a:extLst>
          </p:cNvPr>
          <p:cNvSpPr txBox="1"/>
          <p:nvPr userDrawn="1"/>
        </p:nvSpPr>
        <p:spPr>
          <a:xfrm>
            <a:off x="747886" y="4926796"/>
            <a:ext cx="13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chemeClr val="accent3"/>
                </a:solidFill>
                <a:latin typeface="+mj-lt"/>
              </a:rPr>
              <a:t>Советник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656201-F467-4276-9367-612DBA0A4AD3}"/>
              </a:ext>
            </a:extLst>
          </p:cNvPr>
          <p:cNvSpPr txBox="1"/>
          <p:nvPr userDrawn="1"/>
        </p:nvSpPr>
        <p:spPr>
          <a:xfrm>
            <a:off x="2895243" y="4918416"/>
            <a:ext cx="13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chemeClr val="accent3"/>
                </a:solidFill>
                <a:latin typeface="+mj-lt"/>
              </a:rPr>
              <a:t>Советник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CF8A31-1531-4C14-A6DB-22643043404C}"/>
              </a:ext>
            </a:extLst>
          </p:cNvPr>
          <p:cNvSpPr txBox="1"/>
          <p:nvPr userDrawn="1"/>
        </p:nvSpPr>
        <p:spPr>
          <a:xfrm>
            <a:off x="4760969" y="4918416"/>
            <a:ext cx="261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>
                <a:solidFill>
                  <a:schemeClr val="accent3"/>
                </a:solidFill>
                <a:latin typeface="+mj-lt"/>
              </a:rPr>
              <a:t>Главный бухгалтер-начальник отдела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95F559D-4305-42EF-8073-AFE805178D54}"/>
              </a:ext>
            </a:extLst>
          </p:cNvPr>
          <p:cNvSpPr txBox="1"/>
          <p:nvPr userDrawn="1"/>
        </p:nvSpPr>
        <p:spPr>
          <a:xfrm>
            <a:off x="7929138" y="4988479"/>
            <a:ext cx="13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chemeClr val="accent3"/>
                </a:solidFill>
                <a:latin typeface="+mj-lt"/>
              </a:rPr>
              <a:t>Советник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12AB9D1-1583-4B2A-8EE9-1EC4CAE8CD4D}"/>
              </a:ext>
            </a:extLst>
          </p:cNvPr>
          <p:cNvSpPr txBox="1"/>
          <p:nvPr userDrawn="1"/>
        </p:nvSpPr>
        <p:spPr>
          <a:xfrm>
            <a:off x="10131975" y="5018972"/>
            <a:ext cx="166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chemeClr val="accent3"/>
                </a:solidFill>
                <a:latin typeface="+mj-lt"/>
              </a:rPr>
              <a:t>Юрисконсульт-советник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124126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dirty="0"/>
              <a:t>Образец заголовка</a:t>
            </a:r>
            <a:br>
              <a:rPr lang="ru-RU" noProof="0" dirty="0"/>
            </a:br>
            <a:endParaRPr lang="ru-RU" noProof="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EAB53AC-805E-452F-BD3B-2BDA7960B6B4}"/>
              </a:ext>
            </a:extLst>
          </p:cNvPr>
          <p:cNvGrpSpPr/>
          <p:nvPr userDrawn="1"/>
        </p:nvGrpSpPr>
        <p:grpSpPr>
          <a:xfrm rot="13057825">
            <a:off x="9846722" y="4511518"/>
            <a:ext cx="1905000" cy="2354263"/>
            <a:chOff x="11114087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92663EC1-59B3-4586-8FD9-E8F9C2812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4B22EB9F-25CB-4DB8-94B9-CE4E5BCB0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7">
              <a:extLst>
                <a:ext uri="{FF2B5EF4-FFF2-40B4-BE49-F238E27FC236}">
                  <a16:creationId xmlns:a16="http://schemas.microsoft.com/office/drawing/2014/main" id="{4930E4C1-FBBE-4445-B1B4-14A95BB6C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rgbClr val="0D1D51"/>
                </a:solidFill>
              </a:defRPr>
            </a:lvl1pPr>
          </a:lstStyle>
          <a:p>
            <a:pPr rtl="0"/>
            <a:r>
              <a:rPr lang="ru-RU" noProof="0" dirty="0"/>
              <a:t>ПРЕДСЕДАТЕЛЬ СОВЕТА ДЕПУТАТОВ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8044348-EF0E-413D-98FC-B38F71EBC1E7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37996F44-C90A-43F1-9875-CBAC76B2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8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F1FE706-20FE-48AA-9530-BD4845E621E2}"/>
              </a:ext>
            </a:extLst>
          </p:cNvPr>
          <p:cNvSpPr/>
          <p:nvPr userDrawn="1"/>
        </p:nvSpPr>
        <p:spPr>
          <a:xfrm>
            <a:off x="0" y="5258468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A6F8E3A3-8C91-4586-A09D-CA5120469D5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391433" y="551401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A771CD6-4B60-4B05-9D6D-D50BB6F360FE}"/>
              </a:ext>
            </a:extLst>
          </p:cNvPr>
          <p:cNvSpPr>
            <a:spLocks noChangeAspect="1"/>
          </p:cNvSpPr>
          <p:nvPr userDrawn="1"/>
        </p:nvSpPr>
        <p:spPr>
          <a:xfrm>
            <a:off x="5166826" y="5263044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id="{4FBC7DDE-4489-4FE0-A1C1-BB70FD8C9C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65032" y="5461250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5" name="Полилиния 5">
            <a:extLst>
              <a:ext uri="{FF2B5EF4-FFF2-40B4-BE49-F238E27FC236}">
                <a16:creationId xmlns:a16="http://schemas.microsoft.com/office/drawing/2014/main" id="{BBD2672F-E9C4-4620-88C5-C215BCEA312B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4980691" y="4885266"/>
            <a:ext cx="1502172" cy="1757839"/>
          </a:xfrm>
          <a:custGeom>
            <a:avLst/>
            <a:gdLst>
              <a:gd name="T0" fmla="*/ 0 w 447"/>
              <a:gd name="T1" fmla="*/ 264 h 553"/>
              <a:gd name="T2" fmla="*/ 141 w 447"/>
              <a:gd name="T3" fmla="*/ 48 h 553"/>
              <a:gd name="T4" fmla="*/ 414 w 447"/>
              <a:gd name="T5" fmla="*/ 67 h 553"/>
              <a:gd name="T6" fmla="*/ 438 w 447"/>
              <a:gd name="T7" fmla="*/ 98 h 553"/>
              <a:gd name="T8" fmla="*/ 391 w 447"/>
              <a:gd name="T9" fmla="*/ 111 h 553"/>
              <a:gd name="T10" fmla="*/ 94 w 447"/>
              <a:gd name="T11" fmla="*/ 149 h 553"/>
              <a:gd name="T12" fmla="*/ 107 w 447"/>
              <a:gd name="T13" fmla="*/ 424 h 553"/>
              <a:gd name="T14" fmla="*/ 383 w 447"/>
              <a:gd name="T15" fmla="*/ 453 h 553"/>
              <a:gd name="T16" fmla="*/ 393 w 447"/>
              <a:gd name="T17" fmla="*/ 446 h 553"/>
              <a:gd name="T18" fmla="*/ 433 w 447"/>
              <a:gd name="T19" fmla="*/ 449 h 553"/>
              <a:gd name="T20" fmla="*/ 421 w 447"/>
              <a:gd name="T21" fmla="*/ 485 h 553"/>
              <a:gd name="T22" fmla="*/ 194 w 447"/>
              <a:gd name="T23" fmla="*/ 531 h 553"/>
              <a:gd name="T24" fmla="*/ 0 w 447"/>
              <a:gd name="T25" fmla="*/ 264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7" h="553">
                <a:moveTo>
                  <a:pt x="0" y="264"/>
                </a:moveTo>
                <a:cubicBezTo>
                  <a:pt x="5" y="176"/>
                  <a:pt x="49" y="96"/>
                  <a:pt x="141" y="48"/>
                </a:cubicBezTo>
                <a:cubicBezTo>
                  <a:pt x="235" y="0"/>
                  <a:pt x="327" y="9"/>
                  <a:pt x="414" y="67"/>
                </a:cubicBezTo>
                <a:cubicBezTo>
                  <a:pt x="425" y="75"/>
                  <a:pt x="439" y="82"/>
                  <a:pt x="438" y="98"/>
                </a:cubicBezTo>
                <a:cubicBezTo>
                  <a:pt x="437" y="120"/>
                  <a:pt x="413" y="127"/>
                  <a:pt x="391" y="111"/>
                </a:cubicBezTo>
                <a:cubicBezTo>
                  <a:pt x="294" y="40"/>
                  <a:pt x="166" y="56"/>
                  <a:pt x="94" y="149"/>
                </a:cubicBezTo>
                <a:cubicBezTo>
                  <a:pt x="30" y="231"/>
                  <a:pt x="36" y="349"/>
                  <a:pt x="107" y="424"/>
                </a:cubicBezTo>
                <a:cubicBezTo>
                  <a:pt x="180" y="502"/>
                  <a:pt x="296" y="514"/>
                  <a:pt x="383" y="453"/>
                </a:cubicBezTo>
                <a:cubicBezTo>
                  <a:pt x="386" y="451"/>
                  <a:pt x="390" y="449"/>
                  <a:pt x="393" y="446"/>
                </a:cubicBezTo>
                <a:cubicBezTo>
                  <a:pt x="407" y="433"/>
                  <a:pt x="420" y="433"/>
                  <a:pt x="433" y="449"/>
                </a:cubicBezTo>
                <a:cubicBezTo>
                  <a:pt x="447" y="467"/>
                  <a:pt x="433" y="477"/>
                  <a:pt x="421" y="485"/>
                </a:cubicBezTo>
                <a:cubicBezTo>
                  <a:pt x="353" y="537"/>
                  <a:pt x="277" y="553"/>
                  <a:pt x="194" y="531"/>
                </a:cubicBezTo>
                <a:cubicBezTo>
                  <a:pt x="79" y="501"/>
                  <a:pt x="1" y="397"/>
                  <a:pt x="0" y="26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 7">
            <a:extLst>
              <a:ext uri="{FF2B5EF4-FFF2-40B4-BE49-F238E27FC236}">
                <a16:creationId xmlns:a16="http://schemas.microsoft.com/office/drawing/2014/main" id="{B2BABE68-D548-47C4-B349-04207F383CF5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5943613" y="5471384"/>
            <a:ext cx="276357" cy="602763"/>
          </a:xfrm>
          <a:custGeom>
            <a:avLst/>
            <a:gdLst>
              <a:gd name="T0" fmla="*/ 0 w 72"/>
              <a:gd name="T1" fmla="*/ 84 h 169"/>
              <a:gd name="T2" fmla="*/ 20 w 72"/>
              <a:gd name="T3" fmla="*/ 20 h 169"/>
              <a:gd name="T4" fmla="*/ 42 w 72"/>
              <a:gd name="T5" fmla="*/ 9 h 169"/>
              <a:gd name="T6" fmla="*/ 62 w 72"/>
              <a:gd name="T7" fmla="*/ 44 h 169"/>
              <a:gd name="T8" fmla="*/ 62 w 72"/>
              <a:gd name="T9" fmla="*/ 125 h 169"/>
              <a:gd name="T10" fmla="*/ 43 w 72"/>
              <a:gd name="T11" fmla="*/ 159 h 169"/>
              <a:gd name="T12" fmla="*/ 20 w 72"/>
              <a:gd name="T13" fmla="*/ 148 h 169"/>
              <a:gd name="T14" fmla="*/ 0 w 72"/>
              <a:gd name="T15" fmla="*/ 84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169">
                <a:moveTo>
                  <a:pt x="0" y="84"/>
                </a:moveTo>
                <a:cubicBezTo>
                  <a:pt x="2" y="62"/>
                  <a:pt x="6" y="39"/>
                  <a:pt x="20" y="20"/>
                </a:cubicBezTo>
                <a:cubicBezTo>
                  <a:pt x="25" y="13"/>
                  <a:pt x="31" y="0"/>
                  <a:pt x="42" y="9"/>
                </a:cubicBezTo>
                <a:cubicBezTo>
                  <a:pt x="53" y="18"/>
                  <a:pt x="72" y="25"/>
                  <a:pt x="62" y="44"/>
                </a:cubicBezTo>
                <a:cubicBezTo>
                  <a:pt x="47" y="72"/>
                  <a:pt x="47" y="97"/>
                  <a:pt x="62" y="125"/>
                </a:cubicBezTo>
                <a:cubicBezTo>
                  <a:pt x="72" y="143"/>
                  <a:pt x="53" y="151"/>
                  <a:pt x="43" y="159"/>
                </a:cubicBezTo>
                <a:cubicBezTo>
                  <a:pt x="31" y="169"/>
                  <a:pt x="25" y="156"/>
                  <a:pt x="20" y="148"/>
                </a:cubicBezTo>
                <a:cubicBezTo>
                  <a:pt x="6" y="129"/>
                  <a:pt x="2" y="107"/>
                  <a:pt x="0" y="8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045" y="859635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58844" y="5810446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 err="1"/>
              <a:t>ралоывралоывОбразец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71378" y="52241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bg1">
            <a:lumMod val="8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10041226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Заголовок 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810933"/>
            <a:ext cx="3960637" cy="3378730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84836" y="2810933"/>
            <a:ext cx="4070552" cy="3378730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25" name="Заголовок 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6" name="Объект 5">
            <a:extLst>
              <a:ext uri="{FF2B5EF4-FFF2-40B4-BE49-F238E27FC236}">
                <a16:creationId xmlns:a16="http://schemas.microsoft.com/office/drawing/2014/main" id="{36E1E477-81C5-4095-BC2C-FAF41D475B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40329" y="1319792"/>
            <a:ext cx="4070552" cy="3378730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Заголовок 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 algn="ctr">
              <a:defRPr sz="3200" b="1" cap="all" baseline="0">
                <a:solidFill>
                  <a:srgbClr val="0D1D51"/>
                </a:solidFill>
              </a:defRPr>
            </a:lvl1pPr>
          </a:lstStyle>
          <a:p>
            <a:pPr rtl="0"/>
            <a:r>
              <a:rPr lang="ru-RU" noProof="0" dirty="0"/>
              <a:t>Муниципальный округ Северное Медведково</a:t>
            </a:r>
            <a:br>
              <a:rPr lang="ru-RU" noProof="0" dirty="0"/>
            </a:b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5AA274-42D2-4041-9664-07CAC0B24EF1}"/>
              </a:ext>
            </a:extLst>
          </p:cNvPr>
          <p:cNvSpPr txBox="1"/>
          <p:nvPr userDrawn="1"/>
        </p:nvSpPr>
        <p:spPr>
          <a:xfrm>
            <a:off x="2221133" y="1037573"/>
            <a:ext cx="7740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noProof="0" dirty="0">
                <a:solidFill>
                  <a:srgbClr val="0D1D51"/>
                </a:solidFill>
                <a:latin typeface="+mj-lt"/>
              </a:rPr>
              <a:t>ГЛАВА МУНИЦИПАЛЬНОГО ОКРУГА</a:t>
            </a:r>
            <a:endParaRPr lang="ru-RU" sz="2400" b="1" dirty="0">
              <a:solidFill>
                <a:srgbClr val="0D1D5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Овал 31">
            <a:extLst>
              <a:ext uri="{FF2B5EF4-FFF2-40B4-BE49-F238E27FC236}">
                <a16:creationId xmlns:a16="http://schemas.microsoft.com/office/drawing/2014/main" id="{96BB13CC-E801-476B-9480-8BE6C6B7EC5F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000" noProof="0" dirty="0"/>
              <a:t>3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5" name="Заголовок 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07FFB2C-6BDA-47E1-8C8E-5C840D0E593C}"/>
              </a:ext>
            </a:extLst>
          </p:cNvPr>
          <p:cNvGrpSpPr/>
          <p:nvPr userDrawn="1"/>
        </p:nvGrpSpPr>
        <p:grpSpPr>
          <a:xfrm rot="18639307">
            <a:off x="153962" y="4981094"/>
            <a:ext cx="1621180" cy="1896987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28" name="Полилиния 5">
              <a:extLst>
                <a:ext uri="{FF2B5EF4-FFF2-40B4-BE49-F238E27FC236}">
                  <a16:creationId xmlns:a16="http://schemas.microsoft.com/office/drawing/2014/main" id="{8B986D67-71AB-40EF-B492-AD0468FE4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6">
              <a:extLst>
                <a:ext uri="{FF2B5EF4-FFF2-40B4-BE49-F238E27FC236}">
                  <a16:creationId xmlns:a16="http://schemas.microsoft.com/office/drawing/2014/main" id="{8CB5FA33-056C-4718-B436-1B6C496D8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7">
              <a:extLst>
                <a:ext uri="{FF2B5EF4-FFF2-40B4-BE49-F238E27FC236}">
                  <a16:creationId xmlns:a16="http://schemas.microsoft.com/office/drawing/2014/main" id="{C7AC6527-43A9-491E-966E-F8FF6D8F3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9283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7688" y="1338192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7745" y="390363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Образец подзаголовка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41188" y="3666315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C2649BBB-62EC-4EC2-A4C3-7DAF63698035}"/>
              </a:ext>
            </a:extLst>
          </p:cNvPr>
          <p:cNvSpPr/>
          <p:nvPr userDrawn="1"/>
        </p:nvSpPr>
        <p:spPr>
          <a:xfrm>
            <a:off x="11684936" y="63839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000" noProof="0" dirty="0">
                <a:solidFill>
                  <a:srgbClr val="0D1D5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7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022451"/>
          </a:xfrm>
        </p:spPr>
        <p:txBody>
          <a:bodyPr lIns="0" tIns="0" rIns="0" bIns="0" rtlCol="0">
            <a:noAutofit/>
          </a:bodyPr>
          <a:lstStyle>
            <a:lvl1pPr>
              <a:defRPr sz="2800" b="1" cap="all" baseline="0">
                <a:solidFill>
                  <a:srgbClr val="0D1D51"/>
                </a:solidFill>
              </a:defRPr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2223435"/>
            <a:ext cx="4914189" cy="3953527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33E8AB0-1E06-428C-BB98-072F4038689A}"/>
              </a:ext>
            </a:extLst>
          </p:cNvPr>
          <p:cNvCxnSpPr>
            <a:cxnSpLocks/>
          </p:cNvCxnSpPr>
          <p:nvPr userDrawn="1"/>
        </p:nvCxnSpPr>
        <p:spPr>
          <a:xfrm>
            <a:off x="433137" y="1787420"/>
            <a:ext cx="5091764" cy="0"/>
          </a:xfrm>
          <a:prstGeom prst="line">
            <a:avLst/>
          </a:prstGeom>
          <a:ln>
            <a:solidFill>
              <a:srgbClr val="0D1D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2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666538" y="6406686"/>
            <a:ext cx="280051" cy="2568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88B01F7-9E11-48FC-89FF-20507EA0E013}"/>
              </a:ext>
            </a:extLst>
          </p:cNvPr>
          <p:cNvGrpSpPr/>
          <p:nvPr userDrawn="1"/>
        </p:nvGrpSpPr>
        <p:grpSpPr>
          <a:xfrm rot="10800000">
            <a:off x="4971282" y="1143616"/>
            <a:ext cx="1718276" cy="1973283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18" name="Полилиния 5">
              <a:extLst>
                <a:ext uri="{FF2B5EF4-FFF2-40B4-BE49-F238E27FC236}">
                  <a16:creationId xmlns:a16="http://schemas.microsoft.com/office/drawing/2014/main" id="{D903D19E-2C9A-40DD-8A41-047DFC816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6">
              <a:extLst>
                <a:ext uri="{FF2B5EF4-FFF2-40B4-BE49-F238E27FC236}">
                  <a16:creationId xmlns:a16="http://schemas.microsoft.com/office/drawing/2014/main" id="{2ECE2B09-2AFF-443A-9323-0F351443D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id="{F23C86CB-B9C0-448D-956E-5FD931DB7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E013DDC-AB7E-402F-B5AA-DA3503FB9AA2}"/>
              </a:ext>
            </a:extLst>
          </p:cNvPr>
          <p:cNvGrpSpPr/>
          <p:nvPr userDrawn="1"/>
        </p:nvGrpSpPr>
        <p:grpSpPr>
          <a:xfrm rot="9572704">
            <a:off x="7936970" y="-75977"/>
            <a:ext cx="4204367" cy="4770002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30" name="Полилиния 5">
              <a:extLst>
                <a:ext uri="{FF2B5EF4-FFF2-40B4-BE49-F238E27FC236}">
                  <a16:creationId xmlns:a16="http://schemas.microsoft.com/office/drawing/2014/main" id="{538BAAC2-2BB1-4EDC-A921-A23BF3DD8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6">
              <a:extLst>
                <a:ext uri="{FF2B5EF4-FFF2-40B4-BE49-F238E27FC236}">
                  <a16:creationId xmlns:a16="http://schemas.microsoft.com/office/drawing/2014/main" id="{51353CAE-0785-46C8-ABCF-4DF20D04C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1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7">
              <a:extLst>
                <a:ext uri="{FF2B5EF4-FFF2-40B4-BE49-F238E27FC236}">
                  <a16:creationId xmlns:a16="http://schemas.microsoft.com/office/drawing/2014/main" id="{B0678C8D-D441-4E3F-8B6C-87A44B8A3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376C52B-E15D-42AE-AD64-22E63380C774}"/>
              </a:ext>
            </a:extLst>
          </p:cNvPr>
          <p:cNvGrpSpPr/>
          <p:nvPr userDrawn="1"/>
        </p:nvGrpSpPr>
        <p:grpSpPr>
          <a:xfrm>
            <a:off x="5539317" y="4265796"/>
            <a:ext cx="1621180" cy="1896987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34" name="Полилиния 5">
              <a:extLst>
                <a:ext uri="{FF2B5EF4-FFF2-40B4-BE49-F238E27FC236}">
                  <a16:creationId xmlns:a16="http://schemas.microsoft.com/office/drawing/2014/main" id="{92E5A205-E1CB-41BC-B295-5AF50A76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5" name="Полилиния 6">
              <a:extLst>
                <a:ext uri="{FF2B5EF4-FFF2-40B4-BE49-F238E27FC236}">
                  <a16:creationId xmlns:a16="http://schemas.microsoft.com/office/drawing/2014/main" id="{C541CA13-6232-4871-B971-28C3E2D88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7">
              <a:extLst>
                <a:ext uri="{FF2B5EF4-FFF2-40B4-BE49-F238E27FC236}">
                  <a16:creationId xmlns:a16="http://schemas.microsoft.com/office/drawing/2014/main" id="{AC30EFDC-0B27-4A95-BF15-F9DB93700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737429" y="6393056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7429" y="6439397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Отчет о результатах деятельности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4B3A73-9DD3-4028-87DB-C033F5E3B44F}" type="datetime1">
              <a:rPr lang="ru-RU" noProof="0" smtClean="0"/>
              <a:t>15.02.2023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74" r:id="rId3"/>
    <p:sldLayoutId id="2147483649" r:id="rId4"/>
    <p:sldLayoutId id="2147483660" r:id="rId5"/>
    <p:sldLayoutId id="2147483650" r:id="rId6"/>
    <p:sldLayoutId id="2147483661" r:id="rId7"/>
    <p:sldLayoutId id="2147483663" r:id="rId8"/>
    <p:sldLayoutId id="2147483654" r:id="rId9"/>
    <p:sldLayoutId id="2147483664" r:id="rId10"/>
    <p:sldLayoutId id="2147483665" r:id="rId11"/>
    <p:sldLayoutId id="2147483672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3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948F70-68EC-71E9-C8E7-0142A9269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" t="725" r="25795" b="725"/>
          <a:stretch/>
        </p:blipFill>
        <p:spPr>
          <a:xfrm>
            <a:off x="575054" y="604836"/>
            <a:ext cx="5648325" cy="5648325"/>
          </a:xfrm>
          <a:prstGeom prst="ellipse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ACA2A30-653B-2B38-FF6A-DB310FDC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361" y="2338110"/>
            <a:ext cx="5648326" cy="983223"/>
          </a:xfrm>
        </p:spPr>
        <p:txBody>
          <a:bodyPr rtlCol="0"/>
          <a:lstStyle/>
          <a:p>
            <a:pPr algn="r" rtl="0"/>
            <a:r>
              <a:rPr lang="ru-RU" sz="3600" dirty="0"/>
              <a:t>Отчет о результатах деятельности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ACD77DE0-2865-4DC8-0E56-59AF33F4EEE6}"/>
              </a:ext>
            </a:extLst>
          </p:cNvPr>
          <p:cNvSpPr txBox="1">
            <a:spLocks/>
          </p:cNvSpPr>
          <p:nvPr/>
        </p:nvSpPr>
        <p:spPr>
          <a:xfrm>
            <a:off x="7137779" y="3874065"/>
            <a:ext cx="4479167" cy="11082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0" cap="none" dirty="0"/>
              <a:t>Главы муниципального</a:t>
            </a:r>
            <a:br>
              <a:rPr lang="ru-RU" sz="2400" b="0" cap="none" dirty="0"/>
            </a:br>
            <a:r>
              <a:rPr lang="ru-RU" sz="2400" b="0" cap="none" dirty="0"/>
              <a:t>округа Северное Медведково</a:t>
            </a:r>
            <a:br>
              <a:rPr lang="ru-RU" sz="2400" b="0" cap="none" dirty="0"/>
            </a:br>
            <a:r>
              <a:rPr lang="ru-RU" sz="2400" b="0" cap="none" dirty="0"/>
              <a:t>за </a:t>
            </a:r>
            <a:r>
              <a:rPr lang="en-US" sz="2400" b="0" cap="none" dirty="0"/>
              <a:t>IV</a:t>
            </a:r>
            <a:r>
              <a:rPr lang="ru-RU" sz="2400" b="0" cap="none" dirty="0"/>
              <a:t> квартал 2022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34806F-2792-53F9-DF3A-0B9E7CC39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859" y="604836"/>
            <a:ext cx="682087" cy="8503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B9F7595-C342-409F-8C75-8A8F91BAA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231" y="570342"/>
            <a:ext cx="1000577" cy="8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06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01" y="2117724"/>
            <a:ext cx="5040000" cy="3832625"/>
          </a:xfrm>
        </p:spPr>
        <p:txBody>
          <a:bodyPr rtlCol="0"/>
          <a:lstStyle/>
          <a:p>
            <a:pPr rtl="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D1D51"/>
                </a:solidFill>
              </a:rPr>
              <a:t>Заседания координационного совета, префектуры и органов местного самоуправления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D1D51"/>
                </a:solidFill>
              </a:rPr>
              <a:t>Ежемесячные встречи главы управы</a:t>
            </a:r>
            <a:br>
              <a:rPr lang="ru-RU" sz="2000" dirty="0">
                <a:solidFill>
                  <a:srgbClr val="0D1D51"/>
                </a:solidFill>
              </a:rPr>
            </a:br>
            <a:r>
              <a:rPr lang="ru-RU" sz="2000" dirty="0">
                <a:solidFill>
                  <a:srgbClr val="0D1D51"/>
                </a:solidFill>
              </a:rPr>
              <a:t>с населением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D1D51"/>
                </a:solidFill>
              </a:rPr>
              <a:t>Еженедельные  оперативные совещания главы управы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D1D51"/>
                </a:solidFill>
              </a:rPr>
              <a:t>Совещания, конференции и другие общегородские мероприятия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D1D51"/>
                </a:solidFill>
              </a:rPr>
              <a:t>Оперативные заседаниях Префекта СВАО</a:t>
            </a:r>
          </a:p>
          <a:p>
            <a:pPr marL="0" indent="0">
              <a:buNone/>
            </a:pPr>
            <a:endParaRPr lang="ru-RU" sz="2000" dirty="0">
              <a:solidFill>
                <a:srgbClr val="0D1D5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6A095E-8019-3F82-9DD3-19EE2F5CE6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4309" r="14309"/>
          <a:stretch/>
        </p:blipFill>
        <p:spPr/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0AD752-87D9-1518-3DB3-4E0DD5754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D7E62E-0483-8464-3FA3-E21CD2042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C8383D32-0C4A-D831-D361-3FC96B3F343D}"/>
              </a:ext>
            </a:extLst>
          </p:cNvPr>
          <p:cNvSpPr txBox="1">
            <a:spLocks/>
          </p:cNvSpPr>
          <p:nvPr/>
        </p:nvSpPr>
        <p:spPr>
          <a:xfrm>
            <a:off x="699901" y="348848"/>
            <a:ext cx="5184747" cy="12132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0D1D51"/>
                </a:solidFill>
              </a:rPr>
              <a:t>Решение служебных, организационных, общественных вопросов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B7E6C9C-BD4C-8789-290C-1378545417B0}"/>
              </a:ext>
            </a:extLst>
          </p:cNvPr>
          <p:cNvCxnSpPr/>
          <p:nvPr/>
        </p:nvCxnSpPr>
        <p:spPr>
          <a:xfrm>
            <a:off x="699901" y="1562100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9B6CDDDC-8590-BC68-EB7E-A174FA7B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4583" y="6449907"/>
            <a:ext cx="294460" cy="187367"/>
          </a:xfrm>
        </p:spPr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0893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87F2263-A655-4AA3-4099-FF4953175ECF}"/>
              </a:ext>
            </a:extLst>
          </p:cNvPr>
          <p:cNvSpPr/>
          <p:nvPr/>
        </p:nvSpPr>
        <p:spPr>
          <a:xfrm>
            <a:off x="593614" y="1586675"/>
            <a:ext cx="5337285" cy="19312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EB391E0-5AA4-465B-818F-9AE29A2C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589" y="-1062739"/>
            <a:ext cx="11150600" cy="920336"/>
          </a:xfrm>
        </p:spPr>
        <p:txBody>
          <a:bodyPr/>
          <a:lstStyle/>
          <a:p>
            <a:r>
              <a:rPr lang="ru-RU" sz="2000" dirty="0"/>
              <a:t>РАЙОН СЕВЕРНОЕ МЕДВЕДКОВО</a:t>
            </a:r>
            <a:br>
              <a:rPr lang="ru-RU" sz="2800" dirty="0"/>
            </a:br>
            <a:br>
              <a:rPr lang="ru-RU" sz="2800" dirty="0"/>
            </a:br>
            <a:r>
              <a:rPr lang="ru-RU" sz="3600" dirty="0"/>
              <a:t>«ВСЕ ДЛЯ ПОБЕДЫ»</a:t>
            </a:r>
            <a:br>
              <a:rPr lang="ru-RU" sz="3600" dirty="0"/>
            </a:br>
            <a:r>
              <a:rPr lang="ru-RU" sz="3600" dirty="0"/>
              <a:t>                    </a:t>
            </a:r>
            <a:r>
              <a:rPr lang="en-US" sz="2000" dirty="0"/>
              <a:t>#</a:t>
            </a:r>
            <a:r>
              <a:rPr lang="ru-RU" sz="2000" cap="none" dirty="0"/>
              <a:t>команда</a:t>
            </a:r>
            <a:r>
              <a:rPr lang="ru-RU" sz="2000" dirty="0"/>
              <a:t> СВАО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FEAEB9-13A6-47DE-8375-F5C755C44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11</a:t>
            </a:fld>
            <a:endParaRPr lang="ru-RU" noProof="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152BD36-230B-A397-F5C3-1304C8A7BA3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4120" r="4120"/>
          <a:stretch>
            <a:fillRect/>
          </a:stretch>
        </p:blipFill>
        <p:spPr>
          <a:xfrm>
            <a:off x="6452099" y="1399397"/>
            <a:ext cx="5040000" cy="5040000"/>
          </a:xfr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65A7FE3-6662-4FFB-8F55-448156D14CEB}"/>
              </a:ext>
            </a:extLst>
          </p:cNvPr>
          <p:cNvSpPr/>
          <p:nvPr/>
        </p:nvSpPr>
        <p:spPr>
          <a:xfrm>
            <a:off x="699901" y="4011915"/>
            <a:ext cx="4265799" cy="2446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Центр поддержки</a:t>
            </a:r>
            <a:br>
              <a:rPr lang="ru-RU" sz="2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мобилизованным из СВАО:</a:t>
            </a:r>
          </a:p>
          <a:p>
            <a:pPr rtl="0"/>
            <a:endParaRPr lang="ru-RU" sz="105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Предметы одежды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Личное снаряжение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Техническое снаряжение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Предметы аптечки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0983D7-9385-D428-21EC-E850F5BA4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213604-FDC3-62D1-2A44-92ED69A5E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10E850EF-D2C3-EC7C-D74B-10ACDF54D942}"/>
              </a:ext>
            </a:extLst>
          </p:cNvPr>
          <p:cNvSpPr txBox="1">
            <a:spLocks/>
          </p:cNvSpPr>
          <p:nvPr/>
        </p:nvSpPr>
        <p:spPr>
          <a:xfrm>
            <a:off x="699901" y="348847"/>
            <a:ext cx="6170799" cy="920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0D1D51"/>
                </a:solidFill>
              </a:rPr>
              <a:t>Район северное </a:t>
            </a:r>
            <a:r>
              <a:rPr lang="ru-RU" sz="2600" dirty="0" err="1">
                <a:solidFill>
                  <a:srgbClr val="0D1D51"/>
                </a:solidFill>
              </a:rPr>
              <a:t>медведково</a:t>
            </a:r>
            <a:endParaRPr lang="ru-RU" sz="2600" dirty="0">
              <a:solidFill>
                <a:srgbClr val="0D1D51"/>
              </a:solidFill>
            </a:endParaRPr>
          </a:p>
          <a:p>
            <a:r>
              <a:rPr lang="ru-RU" sz="2600" dirty="0">
                <a:solidFill>
                  <a:srgbClr val="0D1D51"/>
                </a:solidFill>
              </a:rPr>
              <a:t>«Все для победы»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615D0BA-E2C3-E925-5C8D-4247D46EF543}"/>
              </a:ext>
            </a:extLst>
          </p:cNvPr>
          <p:cNvCxnSpPr/>
          <p:nvPr/>
        </p:nvCxnSpPr>
        <p:spPr>
          <a:xfrm>
            <a:off x="699901" y="1247804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405025D3-6A36-4091-AF5C-7DE9327DB23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63474" y="1868825"/>
            <a:ext cx="4267425" cy="503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www.solidarnost.moscow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9AF06DE-C78C-4F67-BCAD-A50902DB0C5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51899" y="2787133"/>
            <a:ext cx="2728912" cy="6318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8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(800)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222-61-42</a:t>
            </a:r>
          </a:p>
        </p:txBody>
      </p:sp>
      <p:pic>
        <p:nvPicPr>
          <p:cNvPr id="4" name="Рисунок 3" descr="Телефон">
            <a:extLst>
              <a:ext uri="{FF2B5EF4-FFF2-40B4-BE49-F238E27FC236}">
                <a16:creationId xmlns:a16="http://schemas.microsoft.com/office/drawing/2014/main" id="{E8AA671B-A939-4D6A-BD59-A0AD3CF9A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300" y="2654213"/>
            <a:ext cx="679902" cy="679902"/>
          </a:xfrm>
          <a:prstGeom prst="rect">
            <a:avLst/>
          </a:prstGeom>
        </p:spPr>
      </p:pic>
      <p:pic>
        <p:nvPicPr>
          <p:cNvPr id="6" name="Рисунок 5" descr="Электронная почта">
            <a:extLst>
              <a:ext uri="{FF2B5EF4-FFF2-40B4-BE49-F238E27FC236}">
                <a16:creationId xmlns:a16="http://schemas.microsoft.com/office/drawing/2014/main" id="{D68C8B98-5019-48B3-A118-A1BB6AC194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6300" y="1800225"/>
            <a:ext cx="679902" cy="6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42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87FBB29-0F6B-2606-9B6E-43BD03FEA22A}"/>
              </a:ext>
            </a:extLst>
          </p:cNvPr>
          <p:cNvSpPr/>
          <p:nvPr/>
        </p:nvSpPr>
        <p:spPr>
          <a:xfrm>
            <a:off x="7885626" y="4588656"/>
            <a:ext cx="3960814" cy="1431144"/>
          </a:xfrm>
          <a:prstGeom prst="rect">
            <a:avLst/>
          </a:prstGeom>
          <a:solidFill>
            <a:srgbClr val="908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81E5876-76A4-2BAC-EAA0-151155153799}"/>
              </a:ext>
            </a:extLst>
          </p:cNvPr>
          <p:cNvSpPr/>
          <p:nvPr/>
        </p:nvSpPr>
        <p:spPr>
          <a:xfrm>
            <a:off x="4533633" y="1836795"/>
            <a:ext cx="3115209" cy="1431144"/>
          </a:xfrm>
          <a:prstGeom prst="rect">
            <a:avLst/>
          </a:prstGeom>
          <a:solidFill>
            <a:srgbClr val="B2A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02464B-D971-6F27-D762-AC30368856EF}"/>
              </a:ext>
            </a:extLst>
          </p:cNvPr>
          <p:cNvSpPr/>
          <p:nvPr/>
        </p:nvSpPr>
        <p:spPr>
          <a:xfrm>
            <a:off x="226498" y="4588656"/>
            <a:ext cx="4070351" cy="14311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A3B9E88-D5BB-E65D-E820-C786FDC7DA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85627" y="1836795"/>
            <a:ext cx="3960812" cy="31026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7B4FA368-CD93-FF5C-5F99-361333BB8D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t="8922" b="4092"/>
          <a:stretch/>
        </p:blipFill>
        <p:spPr>
          <a:xfrm>
            <a:off x="4533633" y="2500786"/>
            <a:ext cx="3115209" cy="35190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DADE357D-6342-6A10-3B6B-EF944D9F28F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226498" y="1836794"/>
            <a:ext cx="4070350" cy="336385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14300F-DF84-BE4F-6AD5-D451FE236A66}"/>
              </a:ext>
            </a:extLst>
          </p:cNvPr>
          <p:cNvSpPr txBox="1"/>
          <p:nvPr/>
        </p:nvSpPr>
        <p:spPr>
          <a:xfrm>
            <a:off x="291193" y="5345910"/>
            <a:ext cx="39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Молодежная палата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AFDECC8-FFC1-E682-34EE-549A497F0216}"/>
              </a:ext>
            </a:extLst>
          </p:cNvPr>
          <p:cNvCxnSpPr/>
          <p:nvPr/>
        </p:nvCxnSpPr>
        <p:spPr>
          <a:xfrm>
            <a:off x="515938" y="1281257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11E908E-992D-1AB4-BDF0-6B99586576F6}"/>
              </a:ext>
            </a:extLst>
          </p:cNvPr>
          <p:cNvSpPr txBox="1"/>
          <p:nvPr/>
        </p:nvSpPr>
        <p:spPr>
          <a:xfrm>
            <a:off x="4733924" y="1937958"/>
            <a:ext cx="271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Совет ветеранов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6D81C1-4946-26CF-E36B-009F44F9A3FD}"/>
              </a:ext>
            </a:extLst>
          </p:cNvPr>
          <p:cNvSpPr txBox="1"/>
          <p:nvPr/>
        </p:nvSpPr>
        <p:spPr>
          <a:xfrm>
            <a:off x="8127720" y="5078286"/>
            <a:ext cx="3476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Общественные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объединения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D06A1B-FA75-9C8C-ECBD-7A3DC381E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40014-EA6C-2C13-2953-DBB824CE7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98B0B13-5C8E-887F-36FD-29558F96EBDF}"/>
              </a:ext>
            </a:extLst>
          </p:cNvPr>
          <p:cNvSpPr txBox="1">
            <a:spLocks/>
          </p:cNvSpPr>
          <p:nvPr/>
        </p:nvSpPr>
        <p:spPr>
          <a:xfrm>
            <a:off x="699901" y="412959"/>
            <a:ext cx="9477202" cy="13586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0D1D51"/>
                </a:solidFill>
              </a:rPr>
              <a:t>Глава муниципального округа и совет депутатов активно сотрудничают: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116A1BB0-6949-5BE2-76CB-1E0EDE33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2553" y="6449907"/>
            <a:ext cx="294460" cy="187367"/>
          </a:xfrm>
        </p:spPr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09253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02464B-D971-6F27-D762-AC30368856EF}"/>
              </a:ext>
            </a:extLst>
          </p:cNvPr>
          <p:cNvSpPr/>
          <p:nvPr/>
        </p:nvSpPr>
        <p:spPr>
          <a:xfrm>
            <a:off x="699901" y="5125711"/>
            <a:ext cx="5761547" cy="13586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26F012C-BC5B-8827-6C56-00A627784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556"/>
          <a:stretch/>
        </p:blipFill>
        <p:spPr>
          <a:xfrm>
            <a:off x="6793100" y="1833199"/>
            <a:ext cx="4156329" cy="4469749"/>
          </a:xfrm>
          <a:prstGeom prst="rect">
            <a:avLst/>
          </a:prstGeom>
        </p:spPr>
      </p:pic>
      <p:pic>
        <p:nvPicPr>
          <p:cNvPr id="23" name="Объект 6">
            <a:extLst>
              <a:ext uri="{FF2B5EF4-FFF2-40B4-BE49-F238E27FC236}">
                <a16:creationId xmlns:a16="http://schemas.microsoft.com/office/drawing/2014/main" id="{124F93C4-0088-78CA-2D6C-AEF777554D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3073"/>
          <a:stretch/>
        </p:blipFill>
        <p:spPr>
          <a:xfrm>
            <a:off x="699901" y="1833199"/>
            <a:ext cx="5761547" cy="39429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81E5876-76A4-2BAC-EAA0-151155153799}"/>
              </a:ext>
            </a:extLst>
          </p:cNvPr>
          <p:cNvSpPr/>
          <p:nvPr/>
        </p:nvSpPr>
        <p:spPr>
          <a:xfrm>
            <a:off x="6793100" y="5776137"/>
            <a:ext cx="4156329" cy="708264"/>
          </a:xfrm>
          <a:prstGeom prst="rect">
            <a:avLst/>
          </a:prstGeom>
          <a:solidFill>
            <a:srgbClr val="A30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4300F-DF84-BE4F-6AD5-D451FE236A66}"/>
              </a:ext>
            </a:extLst>
          </p:cNvPr>
          <p:cNvSpPr txBox="1"/>
          <p:nvPr/>
        </p:nvSpPr>
        <p:spPr>
          <a:xfrm>
            <a:off x="1692384" y="5841283"/>
            <a:ext cx="39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«Коробка храбрости»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AFDECC8-FFC1-E682-34EE-549A497F0216}"/>
              </a:ext>
            </a:extLst>
          </p:cNvPr>
          <p:cNvCxnSpPr/>
          <p:nvPr/>
        </p:nvCxnSpPr>
        <p:spPr>
          <a:xfrm>
            <a:off x="515938" y="157653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11E908E-992D-1AB4-BDF0-6B99586576F6}"/>
              </a:ext>
            </a:extLst>
          </p:cNvPr>
          <p:cNvSpPr txBox="1"/>
          <p:nvPr/>
        </p:nvSpPr>
        <p:spPr>
          <a:xfrm>
            <a:off x="7184078" y="5865346"/>
            <a:ext cx="3552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«Спасибо, ветеран!»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D06A1B-FA75-9C8C-ECBD-7A3DC381E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40014-EA6C-2C13-2953-DBB824CE7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98B0B13-5C8E-887F-36FD-29558F96EBDF}"/>
              </a:ext>
            </a:extLst>
          </p:cNvPr>
          <p:cNvSpPr txBox="1">
            <a:spLocks/>
          </p:cNvSpPr>
          <p:nvPr/>
        </p:nvSpPr>
        <p:spPr>
          <a:xfrm>
            <a:off x="699901" y="412959"/>
            <a:ext cx="9477202" cy="13586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0D1D51"/>
                </a:solidFill>
              </a:rPr>
              <a:t>Глава муниципального округа, депутаты – активные участники всех событий, происходящих в районе: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116A1BB0-6949-5BE2-76CB-1E0EDE33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0966" y="6449907"/>
            <a:ext cx="294460" cy="187367"/>
          </a:xfrm>
        </p:spPr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66091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F62AB8-7EE5-47AC-BD5D-3F71A03F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14</a:t>
            </a:fld>
            <a:endParaRPr lang="ru-RU" noProof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5A6EA-321C-8F2D-E50F-262B0CF7B6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407" r="16407"/>
          <a:stretch>
            <a:fillRect/>
          </a:stretch>
        </p:blipFill>
        <p:spPr/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DAB8613-6CC9-4C01-9E05-4D64187A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25" y="2301669"/>
            <a:ext cx="5040000" cy="1325563"/>
          </a:xfrm>
        </p:spPr>
        <p:txBody>
          <a:bodyPr/>
          <a:lstStyle/>
          <a:p>
            <a:r>
              <a:rPr lang="ru-RU" dirty="0">
                <a:solidFill>
                  <a:srgbClr val="0D1D51"/>
                </a:solidFill>
              </a:rPr>
              <a:t>С новым годом, Медведково!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0266FBE-0D6C-4DB2-BF1C-C6F665ECDDE2}"/>
              </a:ext>
            </a:extLst>
          </p:cNvPr>
          <p:cNvCxnSpPr/>
          <p:nvPr/>
        </p:nvCxnSpPr>
        <p:spPr>
          <a:xfrm>
            <a:off x="494025" y="362723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F26F90-B844-1BE7-10F6-973E267BA9B8}"/>
              </a:ext>
            </a:extLst>
          </p:cNvPr>
          <p:cNvSpPr txBox="1"/>
          <p:nvPr/>
        </p:nvSpPr>
        <p:spPr>
          <a:xfrm>
            <a:off x="494025" y="4192362"/>
            <a:ext cx="5313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Детям из многодетных и социально незащищенных семей, были вручены новогодние подарки.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AD86E-65EB-6848-7609-074F163CB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828" y="408093"/>
            <a:ext cx="468322" cy="5838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55AD5B-4EB6-A0DE-201D-62ED04710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530" y="373599"/>
            <a:ext cx="686997" cy="583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5DD14C-D9A9-6059-9793-ACA9EE6D1284}"/>
              </a:ext>
            </a:extLst>
          </p:cNvPr>
          <p:cNvSpPr txBox="1"/>
          <p:nvPr/>
        </p:nvSpPr>
        <p:spPr>
          <a:xfrm>
            <a:off x="426976" y="1865391"/>
            <a:ext cx="531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Социальный проект</a:t>
            </a:r>
          </a:p>
        </p:txBody>
      </p:sp>
    </p:spTree>
    <p:extLst>
      <p:ext uri="{BB962C8B-B14F-4D97-AF65-F5344CB8AC3E}">
        <p14:creationId xmlns:p14="http://schemas.microsoft.com/office/powerpoint/2010/main" val="945275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856452-86D8-F7D4-830F-1CB69D07E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3854" b="11726"/>
          <a:stretch/>
        </p:blipFill>
        <p:spPr>
          <a:xfrm>
            <a:off x="6669641" y="2038023"/>
            <a:ext cx="5522359" cy="410256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20700" y="408093"/>
            <a:ext cx="8716828" cy="419221"/>
          </a:xfrm>
        </p:spPr>
        <p:txBody>
          <a:bodyPr rtlCol="0"/>
          <a:lstStyle/>
          <a:p>
            <a:pPr rtl="0"/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r>
              <a:rPr lang="ru-RU" sz="2400" dirty="0">
                <a:solidFill>
                  <a:srgbClr val="0D1D51"/>
                </a:solidFill>
              </a:rPr>
              <a:t>Благодарность за совместную работу: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/>
              <a:t>15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971959-DE63-2470-CB99-5CE9FDB8D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64F4C3-F4F8-1074-FFC3-758B5D22E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F36982-121F-7249-7767-C5142C1CE092}"/>
              </a:ext>
            </a:extLst>
          </p:cNvPr>
          <p:cNvCxnSpPr>
            <a:cxnSpLocks/>
          </p:cNvCxnSpPr>
          <p:nvPr/>
        </p:nvCxnSpPr>
        <p:spPr>
          <a:xfrm>
            <a:off x="520700" y="1044203"/>
            <a:ext cx="61123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770F38F-FC3F-C2A8-9DC2-EF325DA42E10}"/>
              </a:ext>
            </a:extLst>
          </p:cNvPr>
          <p:cNvSpPr txBox="1"/>
          <p:nvPr/>
        </p:nvSpPr>
        <p:spPr>
          <a:xfrm>
            <a:off x="520700" y="1608395"/>
            <a:ext cx="6562272" cy="483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2400" dirty="0">
                <a:solidFill>
                  <a:srgbClr val="0D1D51"/>
                </a:solidFill>
                <a:latin typeface="+mj-lt"/>
              </a:rPr>
              <a:t>Депутатам Совета депутатов</a:t>
            </a:r>
          </a:p>
          <a:p>
            <a:pPr marL="342900" indent="-342900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2400" dirty="0">
                <a:solidFill>
                  <a:srgbClr val="0D1D51"/>
                </a:solidFill>
                <a:latin typeface="+mj-lt"/>
              </a:rPr>
              <a:t>Аппарату Совета депутатов</a:t>
            </a:r>
          </a:p>
          <a:p>
            <a:endParaRPr lang="ru-RU" sz="1600" dirty="0">
              <a:solidFill>
                <a:srgbClr val="0D1D51"/>
              </a:solidFill>
              <a:latin typeface="+mj-lt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Депутату МГД по 12 избирательному округу Председателю МГД Шапошникову А.В.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400" dirty="0">
              <a:solidFill>
                <a:srgbClr val="0D1D5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Главе управы, замам, сотрудникам управы</a:t>
            </a:r>
            <a:endParaRPr lang="ru-RU" sz="2400" dirty="0">
              <a:solidFill>
                <a:srgbClr val="0D1D5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2400" dirty="0">
                <a:solidFill>
                  <a:srgbClr val="0D1D5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сем руководителям района:</a:t>
            </a:r>
            <a:b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ГБУ «Жилищник», ОСЗН, ТЦСО, МФЦ, поликлиник, школ</a:t>
            </a:r>
            <a:endParaRPr lang="ru-RU" sz="2400" dirty="0">
              <a:solidFill>
                <a:srgbClr val="0D1D5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2400" dirty="0">
                <a:solidFill>
                  <a:srgbClr val="0D1D5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аселению нашего района</a:t>
            </a:r>
            <a:endParaRPr lang="ru-RU" sz="2400" dirty="0">
              <a:solidFill>
                <a:srgbClr val="0D1D5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42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7429" y="6430530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2</a:t>
            </a:fld>
            <a:endParaRPr lang="ru-RU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988ED88-F204-4044-8BA4-0012A38B7898}"/>
              </a:ext>
            </a:extLst>
          </p:cNvPr>
          <p:cNvGrpSpPr/>
          <p:nvPr/>
        </p:nvGrpSpPr>
        <p:grpSpPr>
          <a:xfrm rot="3040845">
            <a:off x="10639805" y="5254385"/>
            <a:ext cx="1248752" cy="1564699"/>
            <a:chOff x="11114087" y="2241550"/>
            <a:chExt cx="1905000" cy="2354263"/>
          </a:xfrm>
          <a:solidFill>
            <a:schemeClr val="bg1">
              <a:lumMod val="85000"/>
            </a:schemeClr>
          </a:solidFill>
        </p:grpSpPr>
        <p:sp>
          <p:nvSpPr>
            <p:cNvPr id="21" name="Полилиния 5">
              <a:extLst>
                <a:ext uri="{FF2B5EF4-FFF2-40B4-BE49-F238E27FC236}">
                  <a16:creationId xmlns:a16="http://schemas.microsoft.com/office/drawing/2014/main" id="{0159A4F5-5957-40EA-A896-87833E540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5568D764-A0BD-4EF4-B820-0D114ABBC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83C2C946-01D5-4DA3-9B6A-22F542343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025AA8-A634-BDB5-29D5-3478B0860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976" y="1664996"/>
            <a:ext cx="5561137" cy="44585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721374-486D-17B5-FE8C-47533C955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498" y="1664996"/>
            <a:ext cx="5426931" cy="4458587"/>
          </a:xfrm>
          <a:prstGeom prst="rect">
            <a:avLst/>
          </a:prstGeom>
        </p:spPr>
      </p:pic>
      <p:sp>
        <p:nvSpPr>
          <p:cNvPr id="27" name="Заголовок 3">
            <a:extLst>
              <a:ext uri="{FF2B5EF4-FFF2-40B4-BE49-F238E27FC236}">
                <a16:creationId xmlns:a16="http://schemas.microsoft.com/office/drawing/2014/main" id="{6D1F20B0-42D1-8624-055B-2B3ED8D20E95}"/>
              </a:ext>
            </a:extLst>
          </p:cNvPr>
          <p:cNvSpPr txBox="1">
            <a:spLocks/>
          </p:cNvSpPr>
          <p:nvPr/>
        </p:nvSpPr>
        <p:spPr>
          <a:xfrm>
            <a:off x="699901" y="348848"/>
            <a:ext cx="10594421" cy="3536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0D1D51"/>
                </a:solidFill>
              </a:rPr>
              <a:t>Муниципальный округ Северное Медведково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4F6F9D7-261E-D3DC-76A5-1F2BCA3B57D3}"/>
              </a:ext>
            </a:extLst>
          </p:cNvPr>
          <p:cNvCxnSpPr/>
          <p:nvPr/>
        </p:nvCxnSpPr>
        <p:spPr>
          <a:xfrm>
            <a:off x="699901" y="1324824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3">
            <a:extLst>
              <a:ext uri="{FF2B5EF4-FFF2-40B4-BE49-F238E27FC236}">
                <a16:creationId xmlns:a16="http://schemas.microsoft.com/office/drawing/2014/main" id="{F9EBC817-08EB-A4AC-E995-E955E95099B7}"/>
              </a:ext>
            </a:extLst>
          </p:cNvPr>
          <p:cNvSpPr txBox="1">
            <a:spLocks/>
          </p:cNvSpPr>
          <p:nvPr/>
        </p:nvSpPr>
        <p:spPr>
          <a:xfrm>
            <a:off x="699901" y="836836"/>
            <a:ext cx="5396099" cy="3536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0" cap="none" dirty="0">
                <a:solidFill>
                  <a:srgbClr val="0D1D51"/>
                </a:solidFill>
              </a:rPr>
              <a:t>Глава Муниципального округа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F8EC47-54F8-193E-788F-44DDEBD1D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EC2D8EC-2E48-8447-5061-8E5A70924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71E76D-03B6-409E-BEE8-B465478CAA6A}"/>
              </a:ext>
            </a:extLst>
          </p:cNvPr>
          <p:cNvSpPr/>
          <p:nvPr/>
        </p:nvSpPr>
        <p:spPr>
          <a:xfrm>
            <a:off x="1169326" y="1473997"/>
            <a:ext cx="9141149" cy="7412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DD431F8-5538-418E-851E-4DE44700C1F3}"/>
              </a:ext>
            </a:extLst>
          </p:cNvPr>
          <p:cNvSpPr txBox="1">
            <a:spLocks/>
          </p:cNvSpPr>
          <p:nvPr/>
        </p:nvSpPr>
        <p:spPr>
          <a:xfrm>
            <a:off x="2002563" y="1995878"/>
            <a:ext cx="3445566" cy="495389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87D5B80-AF8D-4981-96BB-34563BF6897D}"/>
              </a:ext>
            </a:extLst>
          </p:cNvPr>
          <p:cNvSpPr>
            <a:spLocks noChangeAspect="1"/>
          </p:cNvSpPr>
          <p:nvPr/>
        </p:nvSpPr>
        <p:spPr>
          <a:xfrm>
            <a:off x="539098" y="1484671"/>
            <a:ext cx="817593" cy="817593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Рисунок 11">
            <a:extLst>
              <a:ext uri="{FF2B5EF4-FFF2-40B4-BE49-F238E27FC236}">
                <a16:creationId xmlns:a16="http://schemas.microsoft.com/office/drawing/2014/main" id="{D5BAD97A-F375-485D-8B07-0B83AAA50715}"/>
              </a:ext>
            </a:extLst>
          </p:cNvPr>
          <p:cNvSpPr txBox="1">
            <a:spLocks/>
          </p:cNvSpPr>
          <p:nvPr/>
        </p:nvSpPr>
        <p:spPr>
          <a:xfrm>
            <a:off x="743126" y="1646497"/>
            <a:ext cx="494104" cy="494104"/>
          </a:xfrm>
          <a:prstGeom prst="rect">
            <a:avLst/>
          </a:prstGeom>
          <a:noFill/>
        </p:spPr>
        <p:txBody>
          <a:bodyPr lIns="0" rIns="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/>
              <a:t>1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CACCA61-3BFD-449D-9BF9-DE643DD271AF}"/>
              </a:ext>
            </a:extLst>
          </p:cNvPr>
          <p:cNvGrpSpPr/>
          <p:nvPr/>
        </p:nvGrpSpPr>
        <p:grpSpPr>
          <a:xfrm>
            <a:off x="443917" y="1332974"/>
            <a:ext cx="817593" cy="1049327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10" name="Полилиния 5">
              <a:extLst>
                <a:ext uri="{FF2B5EF4-FFF2-40B4-BE49-F238E27FC236}">
                  <a16:creationId xmlns:a16="http://schemas.microsoft.com/office/drawing/2014/main" id="{D394A7EE-8F6E-4ACA-B0C9-211862022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6">
              <a:extLst>
                <a:ext uri="{FF2B5EF4-FFF2-40B4-BE49-F238E27FC236}">
                  <a16:creationId xmlns:a16="http://schemas.microsoft.com/office/drawing/2014/main" id="{30414E09-8203-4CD2-B8EE-4368E8DBF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7">
              <a:extLst>
                <a:ext uri="{FF2B5EF4-FFF2-40B4-BE49-F238E27FC236}">
                  <a16:creationId xmlns:a16="http://schemas.microsoft.com/office/drawing/2014/main" id="{B9461C78-4F2F-4407-AC04-147203423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8B4DC358-9128-43D5-B7BD-E746665AC579}"/>
              </a:ext>
            </a:extLst>
          </p:cNvPr>
          <p:cNvCxnSpPr/>
          <p:nvPr/>
        </p:nvCxnSpPr>
        <p:spPr>
          <a:xfrm>
            <a:off x="699901" y="1166957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бъект 2">
            <a:extLst>
              <a:ext uri="{FF2B5EF4-FFF2-40B4-BE49-F238E27FC236}">
                <a16:creationId xmlns:a16="http://schemas.microsoft.com/office/drawing/2014/main" id="{2EEAD405-38F8-4BD3-9330-EB10314D3955}"/>
              </a:ext>
            </a:extLst>
          </p:cNvPr>
          <p:cNvSpPr txBox="1">
            <a:spLocks/>
          </p:cNvSpPr>
          <p:nvPr/>
        </p:nvSpPr>
        <p:spPr>
          <a:xfrm>
            <a:off x="1522838" y="1535211"/>
            <a:ext cx="9141149" cy="561976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cap="none" dirty="0">
                <a:solidFill>
                  <a:srgbClr val="002060"/>
                </a:solidFill>
              </a:rPr>
              <a:t>Представляет муниципальный округ в отношениях с органами местного самоуправления других муниципальных образований, органами государственной власти, гражданами и организациями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0C2A1D1-BF14-34E6-C777-C8151767F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60D9676-A8A4-6303-F2D6-5CEDA049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  <p:sp>
        <p:nvSpPr>
          <p:cNvPr id="33" name="Номер слайда 2">
            <a:extLst>
              <a:ext uri="{FF2B5EF4-FFF2-40B4-BE49-F238E27FC236}">
                <a16:creationId xmlns:a16="http://schemas.microsoft.com/office/drawing/2014/main" id="{DEA157A6-AAA8-558B-C575-65B5817C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5024" y="6433238"/>
            <a:ext cx="236476" cy="187367"/>
          </a:xfrm>
        </p:spPr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3</a:t>
            </a:fld>
            <a:endParaRPr lang="ru-RU" noProof="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7865410-89F8-A265-F555-4315FE06F9D6}"/>
              </a:ext>
            </a:extLst>
          </p:cNvPr>
          <p:cNvSpPr/>
          <p:nvPr/>
        </p:nvSpPr>
        <p:spPr>
          <a:xfrm>
            <a:off x="1655794" y="2433385"/>
            <a:ext cx="9141149" cy="7412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4" name="Объект 2">
            <a:extLst>
              <a:ext uri="{FF2B5EF4-FFF2-40B4-BE49-F238E27FC236}">
                <a16:creationId xmlns:a16="http://schemas.microsoft.com/office/drawing/2014/main" id="{88A2CC83-0A69-3598-EFD4-C67AEA94819D}"/>
              </a:ext>
            </a:extLst>
          </p:cNvPr>
          <p:cNvSpPr txBox="1">
            <a:spLocks/>
          </p:cNvSpPr>
          <p:nvPr/>
        </p:nvSpPr>
        <p:spPr>
          <a:xfrm>
            <a:off x="2489031" y="2955266"/>
            <a:ext cx="3445566" cy="495389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A8020261-C115-9033-B41E-7CF93B683B83}"/>
              </a:ext>
            </a:extLst>
          </p:cNvPr>
          <p:cNvSpPr>
            <a:spLocks noChangeAspect="1"/>
          </p:cNvSpPr>
          <p:nvPr/>
        </p:nvSpPr>
        <p:spPr>
          <a:xfrm>
            <a:off x="1025566" y="2444059"/>
            <a:ext cx="817593" cy="817593"/>
          </a:xfrm>
          <a:prstGeom prst="ellipse">
            <a:avLst/>
          </a:prstGeom>
          <a:solidFill>
            <a:schemeClr val="accent3">
              <a:lumMod val="90000"/>
              <a:lumOff val="1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6" name="Рисунок 11">
            <a:extLst>
              <a:ext uri="{FF2B5EF4-FFF2-40B4-BE49-F238E27FC236}">
                <a16:creationId xmlns:a16="http://schemas.microsoft.com/office/drawing/2014/main" id="{212E9C4D-690F-6550-57B2-52BE28C40822}"/>
              </a:ext>
            </a:extLst>
          </p:cNvPr>
          <p:cNvSpPr txBox="1">
            <a:spLocks/>
          </p:cNvSpPr>
          <p:nvPr/>
        </p:nvSpPr>
        <p:spPr>
          <a:xfrm>
            <a:off x="1229594" y="2605885"/>
            <a:ext cx="494104" cy="494104"/>
          </a:xfrm>
          <a:prstGeom prst="rect">
            <a:avLst/>
          </a:prstGeom>
          <a:noFill/>
        </p:spPr>
        <p:txBody>
          <a:bodyPr lIns="0" rIns="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/>
              <a:t>2</a:t>
            </a: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529282F0-EF35-4C9C-6179-5E64CFEA7B04}"/>
              </a:ext>
            </a:extLst>
          </p:cNvPr>
          <p:cNvGrpSpPr/>
          <p:nvPr/>
        </p:nvGrpSpPr>
        <p:grpSpPr>
          <a:xfrm>
            <a:off x="930385" y="2292362"/>
            <a:ext cx="817593" cy="1049327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68" name="Полилиния 5">
              <a:extLst>
                <a:ext uri="{FF2B5EF4-FFF2-40B4-BE49-F238E27FC236}">
                  <a16:creationId xmlns:a16="http://schemas.microsoft.com/office/drawing/2014/main" id="{E6D60CD6-41C0-E7B3-6B38-DBA9B567B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9" name="Полилиния 6">
              <a:extLst>
                <a:ext uri="{FF2B5EF4-FFF2-40B4-BE49-F238E27FC236}">
                  <a16:creationId xmlns:a16="http://schemas.microsoft.com/office/drawing/2014/main" id="{7AEB9DEF-3DCA-469A-9284-79A175F3B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0" name="Полилиния 7">
              <a:extLst>
                <a:ext uri="{FF2B5EF4-FFF2-40B4-BE49-F238E27FC236}">
                  <a16:creationId xmlns:a16="http://schemas.microsoft.com/office/drawing/2014/main" id="{6B47CD3C-EA95-B89C-782C-F9F10611E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1" name="Объект 2">
            <a:extLst>
              <a:ext uri="{FF2B5EF4-FFF2-40B4-BE49-F238E27FC236}">
                <a16:creationId xmlns:a16="http://schemas.microsoft.com/office/drawing/2014/main" id="{4B6DD827-3866-F3D7-6AFC-BE01EF340B60}"/>
              </a:ext>
            </a:extLst>
          </p:cNvPr>
          <p:cNvSpPr txBox="1">
            <a:spLocks/>
          </p:cNvSpPr>
          <p:nvPr/>
        </p:nvSpPr>
        <p:spPr>
          <a:xfrm>
            <a:off x="2009306" y="2494599"/>
            <a:ext cx="9141149" cy="561976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cap="none" dirty="0">
                <a:solidFill>
                  <a:srgbClr val="002060"/>
                </a:solidFill>
              </a:rPr>
              <a:t>Содействует созданию и деятельности различных форм территориального общественного самоуправления, взаимодействует с их органами, а также органами жилищного самоуправления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78976B81-AFC6-C276-13D9-8B01ADC5751F}"/>
              </a:ext>
            </a:extLst>
          </p:cNvPr>
          <p:cNvSpPr/>
          <p:nvPr/>
        </p:nvSpPr>
        <p:spPr>
          <a:xfrm>
            <a:off x="2142262" y="3403447"/>
            <a:ext cx="9141149" cy="7412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3" name="Объект 2">
            <a:extLst>
              <a:ext uri="{FF2B5EF4-FFF2-40B4-BE49-F238E27FC236}">
                <a16:creationId xmlns:a16="http://schemas.microsoft.com/office/drawing/2014/main" id="{605F6240-FB31-EDE6-9809-791B309727FE}"/>
              </a:ext>
            </a:extLst>
          </p:cNvPr>
          <p:cNvSpPr txBox="1">
            <a:spLocks/>
          </p:cNvSpPr>
          <p:nvPr/>
        </p:nvSpPr>
        <p:spPr>
          <a:xfrm>
            <a:off x="2975499" y="3925328"/>
            <a:ext cx="3445566" cy="495389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98BDC21F-9463-78C3-6C65-BAD823721BBE}"/>
              </a:ext>
            </a:extLst>
          </p:cNvPr>
          <p:cNvSpPr>
            <a:spLocks noChangeAspect="1"/>
          </p:cNvSpPr>
          <p:nvPr/>
        </p:nvSpPr>
        <p:spPr>
          <a:xfrm>
            <a:off x="1512034" y="3414121"/>
            <a:ext cx="817593" cy="81759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Рисунок 11">
            <a:extLst>
              <a:ext uri="{FF2B5EF4-FFF2-40B4-BE49-F238E27FC236}">
                <a16:creationId xmlns:a16="http://schemas.microsoft.com/office/drawing/2014/main" id="{2AB0D29C-761D-247A-7347-DFE68AAF4049}"/>
              </a:ext>
            </a:extLst>
          </p:cNvPr>
          <p:cNvSpPr txBox="1">
            <a:spLocks/>
          </p:cNvSpPr>
          <p:nvPr/>
        </p:nvSpPr>
        <p:spPr>
          <a:xfrm>
            <a:off x="1716062" y="3575947"/>
            <a:ext cx="494104" cy="494104"/>
          </a:xfrm>
          <a:prstGeom prst="rect">
            <a:avLst/>
          </a:prstGeom>
          <a:noFill/>
        </p:spPr>
        <p:txBody>
          <a:bodyPr lIns="0" rIns="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/>
              <a:t>3</a:t>
            </a: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C4A54BA0-A8B0-5ADD-8495-793E47E9499E}"/>
              </a:ext>
            </a:extLst>
          </p:cNvPr>
          <p:cNvGrpSpPr/>
          <p:nvPr/>
        </p:nvGrpSpPr>
        <p:grpSpPr>
          <a:xfrm>
            <a:off x="1416853" y="3262424"/>
            <a:ext cx="817593" cy="1049327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77" name="Полилиния 5">
              <a:extLst>
                <a:ext uri="{FF2B5EF4-FFF2-40B4-BE49-F238E27FC236}">
                  <a16:creationId xmlns:a16="http://schemas.microsoft.com/office/drawing/2014/main" id="{DC9693E0-1EC3-C571-72B9-8D35447A3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8" name="Полилиния 6">
              <a:extLst>
                <a:ext uri="{FF2B5EF4-FFF2-40B4-BE49-F238E27FC236}">
                  <a16:creationId xmlns:a16="http://schemas.microsoft.com/office/drawing/2014/main" id="{C7141BB7-D596-CBD1-A375-696902C6C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9" name="Полилиния 7">
              <a:extLst>
                <a:ext uri="{FF2B5EF4-FFF2-40B4-BE49-F238E27FC236}">
                  <a16:creationId xmlns:a16="http://schemas.microsoft.com/office/drawing/2014/main" id="{FD23BA9A-46FF-6159-7A3E-A1C6B5304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80" name="Объект 2">
            <a:extLst>
              <a:ext uri="{FF2B5EF4-FFF2-40B4-BE49-F238E27FC236}">
                <a16:creationId xmlns:a16="http://schemas.microsoft.com/office/drawing/2014/main" id="{EB4CF785-EB39-C77A-F820-C8613F208E1C}"/>
              </a:ext>
            </a:extLst>
          </p:cNvPr>
          <p:cNvSpPr txBox="1">
            <a:spLocks/>
          </p:cNvSpPr>
          <p:nvPr/>
        </p:nvSpPr>
        <p:spPr>
          <a:xfrm>
            <a:off x="2495774" y="3464661"/>
            <a:ext cx="9141149" cy="561976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cap="none" dirty="0">
                <a:solidFill>
                  <a:srgbClr val="002060"/>
                </a:solidFill>
              </a:rPr>
              <a:t>Издает в пределах своих полномочий правовые акты</a:t>
            </a:r>
            <a:endParaRPr lang="ru-RU" sz="1400" b="0" cap="none" dirty="0">
              <a:solidFill>
                <a:srgbClr val="0D1D51"/>
              </a:solidFill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737B2DC5-CC52-583A-04F4-5C94E956154B}"/>
              </a:ext>
            </a:extLst>
          </p:cNvPr>
          <p:cNvSpPr/>
          <p:nvPr/>
        </p:nvSpPr>
        <p:spPr>
          <a:xfrm>
            <a:off x="2628730" y="4420717"/>
            <a:ext cx="9141149" cy="7412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2" name="Объект 2">
            <a:extLst>
              <a:ext uri="{FF2B5EF4-FFF2-40B4-BE49-F238E27FC236}">
                <a16:creationId xmlns:a16="http://schemas.microsoft.com/office/drawing/2014/main" id="{073C6D76-5AC0-1437-F8E6-D94DE4F3E077}"/>
              </a:ext>
            </a:extLst>
          </p:cNvPr>
          <p:cNvSpPr txBox="1">
            <a:spLocks/>
          </p:cNvSpPr>
          <p:nvPr/>
        </p:nvSpPr>
        <p:spPr>
          <a:xfrm>
            <a:off x="3461967" y="4942598"/>
            <a:ext cx="3445566" cy="495389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653C0976-51A5-86FE-EF2A-823188EE92A7}"/>
              </a:ext>
            </a:extLst>
          </p:cNvPr>
          <p:cNvSpPr>
            <a:spLocks noChangeAspect="1"/>
          </p:cNvSpPr>
          <p:nvPr/>
        </p:nvSpPr>
        <p:spPr>
          <a:xfrm>
            <a:off x="1998502" y="4431391"/>
            <a:ext cx="817593" cy="817593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4" name="Рисунок 11">
            <a:extLst>
              <a:ext uri="{FF2B5EF4-FFF2-40B4-BE49-F238E27FC236}">
                <a16:creationId xmlns:a16="http://schemas.microsoft.com/office/drawing/2014/main" id="{591B09C5-7637-B535-9AC7-CBA0BCE2BD3D}"/>
              </a:ext>
            </a:extLst>
          </p:cNvPr>
          <p:cNvSpPr txBox="1">
            <a:spLocks/>
          </p:cNvSpPr>
          <p:nvPr/>
        </p:nvSpPr>
        <p:spPr>
          <a:xfrm>
            <a:off x="2202530" y="4593217"/>
            <a:ext cx="494104" cy="494104"/>
          </a:xfrm>
          <a:prstGeom prst="rect">
            <a:avLst/>
          </a:prstGeom>
          <a:noFill/>
        </p:spPr>
        <p:txBody>
          <a:bodyPr lIns="0" rIns="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/>
              <a:t>4</a:t>
            </a:r>
          </a:p>
        </p:txBody>
      </p: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19F771BF-6F28-3580-22CA-11B89494EC5C}"/>
              </a:ext>
            </a:extLst>
          </p:cNvPr>
          <p:cNvGrpSpPr/>
          <p:nvPr/>
        </p:nvGrpSpPr>
        <p:grpSpPr>
          <a:xfrm>
            <a:off x="1903321" y="4279694"/>
            <a:ext cx="817593" cy="1049327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86" name="Полилиния 5">
              <a:extLst>
                <a:ext uri="{FF2B5EF4-FFF2-40B4-BE49-F238E27FC236}">
                  <a16:creationId xmlns:a16="http://schemas.microsoft.com/office/drawing/2014/main" id="{A1F3424B-2081-5CDF-6577-78DB66E13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7" name="Полилиния 6">
              <a:extLst>
                <a:ext uri="{FF2B5EF4-FFF2-40B4-BE49-F238E27FC236}">
                  <a16:creationId xmlns:a16="http://schemas.microsoft.com/office/drawing/2014/main" id="{FD66743A-1399-FB6E-4E4A-A101F41AA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8" name="Полилиния 7">
              <a:extLst>
                <a:ext uri="{FF2B5EF4-FFF2-40B4-BE49-F238E27FC236}">
                  <a16:creationId xmlns:a16="http://schemas.microsoft.com/office/drawing/2014/main" id="{7A5E09AE-6EA6-2594-1526-17ED04FAC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89" name="Объект 2">
            <a:extLst>
              <a:ext uri="{FF2B5EF4-FFF2-40B4-BE49-F238E27FC236}">
                <a16:creationId xmlns:a16="http://schemas.microsoft.com/office/drawing/2014/main" id="{B59FF1BF-5158-B271-E8CF-AE7E832D9A67}"/>
              </a:ext>
            </a:extLst>
          </p:cNvPr>
          <p:cNvSpPr txBox="1">
            <a:spLocks/>
          </p:cNvSpPr>
          <p:nvPr/>
        </p:nvSpPr>
        <p:spPr>
          <a:xfrm>
            <a:off x="2982242" y="4481931"/>
            <a:ext cx="9141149" cy="561976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0" cap="none" dirty="0">
                <a:solidFill>
                  <a:srgbClr val="002060"/>
                </a:solidFill>
              </a:rPr>
              <a:t>Обеспечивает осуществление органами местного самоуправления полномочий по решению вопросов местного значения и осуществлению переданных полномочий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774363BC-9806-AA2D-4D68-089B7C07E68E}"/>
              </a:ext>
            </a:extLst>
          </p:cNvPr>
          <p:cNvSpPr/>
          <p:nvPr/>
        </p:nvSpPr>
        <p:spPr>
          <a:xfrm>
            <a:off x="3207383" y="5464831"/>
            <a:ext cx="8794118" cy="7412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1" name="Объект 2">
            <a:extLst>
              <a:ext uri="{FF2B5EF4-FFF2-40B4-BE49-F238E27FC236}">
                <a16:creationId xmlns:a16="http://schemas.microsoft.com/office/drawing/2014/main" id="{506AE0B0-72E4-46C8-F186-127E6E6C04C7}"/>
              </a:ext>
            </a:extLst>
          </p:cNvPr>
          <p:cNvSpPr txBox="1">
            <a:spLocks/>
          </p:cNvSpPr>
          <p:nvPr/>
        </p:nvSpPr>
        <p:spPr>
          <a:xfrm>
            <a:off x="4113090" y="5855445"/>
            <a:ext cx="3445566" cy="495389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E4E27C3A-5261-DC9A-928B-E69D5AAC0AE8}"/>
              </a:ext>
            </a:extLst>
          </p:cNvPr>
          <p:cNvSpPr>
            <a:spLocks noChangeAspect="1"/>
          </p:cNvSpPr>
          <p:nvPr/>
        </p:nvSpPr>
        <p:spPr>
          <a:xfrm>
            <a:off x="2577154" y="5475505"/>
            <a:ext cx="817593" cy="81759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3" name="Рисунок 11">
            <a:extLst>
              <a:ext uri="{FF2B5EF4-FFF2-40B4-BE49-F238E27FC236}">
                <a16:creationId xmlns:a16="http://schemas.microsoft.com/office/drawing/2014/main" id="{B2227893-803B-F69B-B7CA-4C37138B6C9C}"/>
              </a:ext>
            </a:extLst>
          </p:cNvPr>
          <p:cNvSpPr txBox="1">
            <a:spLocks/>
          </p:cNvSpPr>
          <p:nvPr/>
        </p:nvSpPr>
        <p:spPr>
          <a:xfrm>
            <a:off x="2781182" y="5637331"/>
            <a:ext cx="494104" cy="494104"/>
          </a:xfrm>
          <a:prstGeom prst="rect">
            <a:avLst/>
          </a:prstGeom>
          <a:noFill/>
        </p:spPr>
        <p:txBody>
          <a:bodyPr lIns="0" rIns="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/>
              <a:t>5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54ACDAF-F9AE-B9FD-EF30-BCDB9502A1A3}"/>
              </a:ext>
            </a:extLst>
          </p:cNvPr>
          <p:cNvGrpSpPr/>
          <p:nvPr/>
        </p:nvGrpSpPr>
        <p:grpSpPr>
          <a:xfrm>
            <a:off x="2487478" y="5329021"/>
            <a:ext cx="817593" cy="1049327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95" name="Полилиния 5">
              <a:extLst>
                <a:ext uri="{FF2B5EF4-FFF2-40B4-BE49-F238E27FC236}">
                  <a16:creationId xmlns:a16="http://schemas.microsoft.com/office/drawing/2014/main" id="{FFB4FC07-3753-2248-D299-CED303896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6" name="Полилиния 6">
              <a:extLst>
                <a:ext uri="{FF2B5EF4-FFF2-40B4-BE49-F238E27FC236}">
                  <a16:creationId xmlns:a16="http://schemas.microsoft.com/office/drawing/2014/main" id="{00A7D97D-C758-0253-3265-7E053156C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7" name="Полилиния 7">
              <a:extLst>
                <a:ext uri="{FF2B5EF4-FFF2-40B4-BE49-F238E27FC236}">
                  <a16:creationId xmlns:a16="http://schemas.microsoft.com/office/drawing/2014/main" id="{A74BF6D5-1AD9-6678-C813-B472933DE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98" name="Объект 2">
            <a:extLst>
              <a:ext uri="{FF2B5EF4-FFF2-40B4-BE49-F238E27FC236}">
                <a16:creationId xmlns:a16="http://schemas.microsoft.com/office/drawing/2014/main" id="{64538B41-498C-7A5B-3A08-CB0F49FB0865}"/>
              </a:ext>
            </a:extLst>
          </p:cNvPr>
          <p:cNvSpPr txBox="1">
            <a:spLocks/>
          </p:cNvSpPr>
          <p:nvPr/>
        </p:nvSpPr>
        <p:spPr>
          <a:xfrm>
            <a:off x="3560894" y="5526045"/>
            <a:ext cx="9141149" cy="561976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cap="none" dirty="0">
                <a:solidFill>
                  <a:srgbClr val="002060"/>
                </a:solidFill>
              </a:rPr>
              <a:t>Обеспечивает согласованное функционирование и взаимодействие органов местного самоуправления</a:t>
            </a:r>
          </a:p>
        </p:txBody>
      </p:sp>
      <p:sp>
        <p:nvSpPr>
          <p:cNvPr id="101" name="Заголовок 3">
            <a:extLst>
              <a:ext uri="{FF2B5EF4-FFF2-40B4-BE49-F238E27FC236}">
                <a16:creationId xmlns:a16="http://schemas.microsoft.com/office/drawing/2014/main" id="{32635EFE-FD4A-A94E-8093-9F8F7C9088AF}"/>
              </a:ext>
            </a:extLst>
          </p:cNvPr>
          <p:cNvSpPr txBox="1">
            <a:spLocks/>
          </p:cNvSpPr>
          <p:nvPr/>
        </p:nvSpPr>
        <p:spPr>
          <a:xfrm>
            <a:off x="699902" y="348847"/>
            <a:ext cx="6179870" cy="975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0D1D51"/>
                </a:solidFill>
              </a:rPr>
              <a:t>Полномочия главы</a:t>
            </a:r>
            <a:br>
              <a:rPr lang="ru-RU" sz="2600" dirty="0">
                <a:solidFill>
                  <a:srgbClr val="0D1D51"/>
                </a:solidFill>
              </a:rPr>
            </a:br>
            <a:r>
              <a:rPr lang="ru-RU" sz="2600" dirty="0">
                <a:solidFill>
                  <a:srgbClr val="0D1D51"/>
                </a:solidFill>
              </a:rPr>
              <a:t>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370024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404A7A-305B-4FFC-BF3B-BDC49B4D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22" y="172048"/>
            <a:ext cx="7778378" cy="920336"/>
          </a:xfrm>
        </p:spPr>
        <p:txBody>
          <a:bodyPr/>
          <a:lstStyle/>
          <a:p>
            <a:r>
              <a:rPr lang="ru-RU" sz="2600" dirty="0">
                <a:solidFill>
                  <a:srgbClr val="0D1D51"/>
                </a:solidFill>
              </a:rPr>
              <a:t>4 постоянно действующих комиссии </a:t>
            </a:r>
            <a:br>
              <a:rPr lang="ru-RU" sz="2600" dirty="0">
                <a:solidFill>
                  <a:srgbClr val="0D1D51"/>
                </a:solidFill>
              </a:rPr>
            </a:br>
            <a:r>
              <a:rPr lang="ru-RU" sz="2600" dirty="0">
                <a:solidFill>
                  <a:srgbClr val="0D1D51"/>
                </a:solidFill>
              </a:rPr>
              <a:t>совета депутатов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8B4DC358-9128-43D5-B7BD-E746665AC579}"/>
              </a:ext>
            </a:extLst>
          </p:cNvPr>
          <p:cNvCxnSpPr/>
          <p:nvPr/>
        </p:nvCxnSpPr>
        <p:spPr>
          <a:xfrm>
            <a:off x="699901" y="1166957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0C2A1D1-BF14-34E6-C777-C8151767F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60D9676-A8A4-6303-F2D6-5CEDA049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  <p:sp>
        <p:nvSpPr>
          <p:cNvPr id="33" name="Номер слайда 2">
            <a:extLst>
              <a:ext uri="{FF2B5EF4-FFF2-40B4-BE49-F238E27FC236}">
                <a16:creationId xmlns:a16="http://schemas.microsoft.com/office/drawing/2014/main" id="{DEA157A6-AAA8-558B-C575-65B5817C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5024" y="6433238"/>
            <a:ext cx="236476" cy="187367"/>
          </a:xfrm>
        </p:spPr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4</a:t>
            </a:fld>
            <a:endParaRPr lang="ru-RU" noProof="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A842D39-A492-1860-2974-7ECE12509BF8}"/>
              </a:ext>
            </a:extLst>
          </p:cNvPr>
          <p:cNvSpPr/>
          <p:nvPr/>
        </p:nvSpPr>
        <p:spPr>
          <a:xfrm>
            <a:off x="1162151" y="2037624"/>
            <a:ext cx="1001899" cy="1399858"/>
          </a:xfrm>
          <a:prstGeom prst="rect">
            <a:avLst/>
          </a:prstGeom>
          <a:solidFill>
            <a:srgbClr val="448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B9E9C20-47E7-A7F9-C3BE-033E8430C840}"/>
              </a:ext>
            </a:extLst>
          </p:cNvPr>
          <p:cNvSpPr/>
          <p:nvPr/>
        </p:nvSpPr>
        <p:spPr>
          <a:xfrm>
            <a:off x="6334755" y="2037624"/>
            <a:ext cx="1001899" cy="1399858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B0AA7EF-DA3A-C691-0C0E-310D2E0575B4}"/>
              </a:ext>
            </a:extLst>
          </p:cNvPr>
          <p:cNvSpPr/>
          <p:nvPr/>
        </p:nvSpPr>
        <p:spPr>
          <a:xfrm>
            <a:off x="1161461" y="3969203"/>
            <a:ext cx="1001899" cy="13998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91E6C3C-A18C-5086-5A8D-0C847A29EE95}"/>
              </a:ext>
            </a:extLst>
          </p:cNvPr>
          <p:cNvSpPr/>
          <p:nvPr/>
        </p:nvSpPr>
        <p:spPr>
          <a:xfrm>
            <a:off x="6339439" y="3962947"/>
            <a:ext cx="1001899" cy="139985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A43178B-FBEF-50D5-B576-8DF861D2E0F5}"/>
              </a:ext>
            </a:extLst>
          </p:cNvPr>
          <p:cNvSpPr/>
          <p:nvPr/>
        </p:nvSpPr>
        <p:spPr>
          <a:xfrm>
            <a:off x="1162150" y="2037624"/>
            <a:ext cx="4577751" cy="1391376"/>
          </a:xfrm>
          <a:prstGeom prst="rect">
            <a:avLst/>
          </a:prstGeom>
          <a:noFill/>
          <a:ln>
            <a:solidFill>
              <a:srgbClr val="4485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A2C5EEA-4E36-DD34-725F-85C77B3175D0}"/>
              </a:ext>
            </a:extLst>
          </p:cNvPr>
          <p:cNvSpPr/>
          <p:nvPr/>
        </p:nvSpPr>
        <p:spPr>
          <a:xfrm>
            <a:off x="6334754" y="2037624"/>
            <a:ext cx="4577751" cy="1399858"/>
          </a:xfrm>
          <a:prstGeom prst="rect">
            <a:avLst/>
          </a:prstGeom>
          <a:noFill/>
          <a:ln>
            <a:solidFill>
              <a:srgbClr val="2C5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829FF7A-9586-907E-A56F-674AA94986E8}"/>
              </a:ext>
            </a:extLst>
          </p:cNvPr>
          <p:cNvSpPr/>
          <p:nvPr/>
        </p:nvSpPr>
        <p:spPr>
          <a:xfrm>
            <a:off x="1161461" y="3969203"/>
            <a:ext cx="4578439" cy="139137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C9F83E3-952C-C635-BD25-D34D6470780E}"/>
              </a:ext>
            </a:extLst>
          </p:cNvPr>
          <p:cNvSpPr/>
          <p:nvPr/>
        </p:nvSpPr>
        <p:spPr>
          <a:xfrm>
            <a:off x="6339440" y="3969559"/>
            <a:ext cx="4555306" cy="139324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исунок 11">
            <a:extLst>
              <a:ext uri="{FF2B5EF4-FFF2-40B4-BE49-F238E27FC236}">
                <a16:creationId xmlns:a16="http://schemas.microsoft.com/office/drawing/2014/main" id="{D5BAD97A-F375-485D-8B07-0B83AAA50715}"/>
              </a:ext>
            </a:extLst>
          </p:cNvPr>
          <p:cNvSpPr txBox="1">
            <a:spLocks/>
          </p:cNvSpPr>
          <p:nvPr/>
        </p:nvSpPr>
        <p:spPr>
          <a:xfrm>
            <a:off x="1217369" y="2037625"/>
            <a:ext cx="946681" cy="1391376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800" dirty="0"/>
              <a:t>1</a:t>
            </a:r>
          </a:p>
        </p:txBody>
      </p:sp>
      <p:sp>
        <p:nvSpPr>
          <p:cNvPr id="54" name="Объект 2">
            <a:extLst>
              <a:ext uri="{FF2B5EF4-FFF2-40B4-BE49-F238E27FC236}">
                <a16:creationId xmlns:a16="http://schemas.microsoft.com/office/drawing/2014/main" id="{2EEAD405-38F8-4BD3-9330-EB10314D3955}"/>
              </a:ext>
            </a:extLst>
          </p:cNvPr>
          <p:cNvSpPr txBox="1">
            <a:spLocks/>
          </p:cNvSpPr>
          <p:nvPr/>
        </p:nvSpPr>
        <p:spPr>
          <a:xfrm>
            <a:off x="2301144" y="2073083"/>
            <a:ext cx="2857186" cy="1338733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cap="none" dirty="0">
                <a:solidFill>
                  <a:schemeClr val="accent2">
                    <a:lumMod val="75000"/>
                  </a:schemeClr>
                </a:solidFill>
              </a:rPr>
              <a:t>Комиссия по организации работы Совета депутатов, соблюдению норм регламента и развитию Муниципального округа Северное Медведково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DB0D81F0-C23A-F3A8-3068-DD9C6220C438}"/>
              </a:ext>
            </a:extLst>
          </p:cNvPr>
          <p:cNvSpPr txBox="1">
            <a:spLocks/>
          </p:cNvSpPr>
          <p:nvPr/>
        </p:nvSpPr>
        <p:spPr>
          <a:xfrm>
            <a:off x="7688188" y="2321174"/>
            <a:ext cx="2572253" cy="793253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cap="none" dirty="0"/>
              <a:t>Бюджетно-финансовая комиссия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1F24A5A-DBD1-0241-45D1-EE8EF040E22B}"/>
              </a:ext>
            </a:extLst>
          </p:cNvPr>
          <p:cNvSpPr txBox="1">
            <a:spLocks/>
          </p:cNvSpPr>
          <p:nvPr/>
        </p:nvSpPr>
        <p:spPr>
          <a:xfrm>
            <a:off x="2321822" y="4004662"/>
            <a:ext cx="2769563" cy="1279650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cap="none" dirty="0">
                <a:solidFill>
                  <a:schemeClr val="tx2">
                    <a:lumMod val="75000"/>
                  </a:schemeClr>
                </a:solidFill>
              </a:rPr>
              <a:t>Комиссия по благоустройству, капитальному ремонту, строительству, согласованию установки ограждающих устройств, потребительскому рынку и услугам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529DF0C5-2D01-5FDA-6516-1800D614997E}"/>
              </a:ext>
            </a:extLst>
          </p:cNvPr>
          <p:cNvSpPr txBox="1">
            <a:spLocks/>
          </p:cNvSpPr>
          <p:nvPr/>
        </p:nvSpPr>
        <p:spPr>
          <a:xfrm>
            <a:off x="7496268" y="4000343"/>
            <a:ext cx="3347867" cy="1316583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Комиссия по соблюдению лицами, замещающими муниципальные должности, ограничений, запретов и исполнения ими обязанностей, установленных законодательством РФ о противодействии коррупции</a:t>
            </a:r>
          </a:p>
        </p:txBody>
      </p:sp>
      <p:sp>
        <p:nvSpPr>
          <p:cNvPr id="51" name="Рисунок 11">
            <a:extLst>
              <a:ext uri="{FF2B5EF4-FFF2-40B4-BE49-F238E27FC236}">
                <a16:creationId xmlns:a16="http://schemas.microsoft.com/office/drawing/2014/main" id="{EAF87783-FB3C-5DD5-4D97-CA73AA3A34C6}"/>
              </a:ext>
            </a:extLst>
          </p:cNvPr>
          <p:cNvSpPr txBox="1">
            <a:spLocks/>
          </p:cNvSpPr>
          <p:nvPr/>
        </p:nvSpPr>
        <p:spPr>
          <a:xfrm>
            <a:off x="6389973" y="2037624"/>
            <a:ext cx="946681" cy="1391376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dirty="0"/>
              <a:t>2</a:t>
            </a:r>
          </a:p>
        </p:txBody>
      </p:sp>
      <p:sp>
        <p:nvSpPr>
          <p:cNvPr id="52" name="Рисунок 11">
            <a:extLst>
              <a:ext uri="{FF2B5EF4-FFF2-40B4-BE49-F238E27FC236}">
                <a16:creationId xmlns:a16="http://schemas.microsoft.com/office/drawing/2014/main" id="{C3F2578F-2BAF-FCEB-3496-24CE83AB5BA0}"/>
              </a:ext>
            </a:extLst>
          </p:cNvPr>
          <p:cNvSpPr txBox="1">
            <a:spLocks/>
          </p:cNvSpPr>
          <p:nvPr/>
        </p:nvSpPr>
        <p:spPr>
          <a:xfrm>
            <a:off x="6395347" y="3962947"/>
            <a:ext cx="895937" cy="1391376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dirty="0"/>
              <a:t>4</a:t>
            </a:r>
          </a:p>
        </p:txBody>
      </p:sp>
      <p:sp>
        <p:nvSpPr>
          <p:cNvPr id="55" name="Рисунок 11">
            <a:extLst>
              <a:ext uri="{FF2B5EF4-FFF2-40B4-BE49-F238E27FC236}">
                <a16:creationId xmlns:a16="http://schemas.microsoft.com/office/drawing/2014/main" id="{2CB4274F-2856-70EE-39F8-6959F66DE1A4}"/>
              </a:ext>
            </a:extLst>
          </p:cNvPr>
          <p:cNvSpPr txBox="1">
            <a:spLocks/>
          </p:cNvSpPr>
          <p:nvPr/>
        </p:nvSpPr>
        <p:spPr>
          <a:xfrm>
            <a:off x="1217369" y="3984298"/>
            <a:ext cx="946681" cy="1391376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3823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A702AD-9150-A674-6A58-05022BEE566E}"/>
              </a:ext>
            </a:extLst>
          </p:cNvPr>
          <p:cNvSpPr/>
          <p:nvPr/>
        </p:nvSpPr>
        <p:spPr>
          <a:xfrm>
            <a:off x="5166306" y="1659282"/>
            <a:ext cx="6325793" cy="1210244"/>
          </a:xfrm>
          <a:prstGeom prst="rect">
            <a:avLst/>
          </a:prstGeom>
          <a:solidFill>
            <a:srgbClr val="448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8E49C2D-B9A5-4B8C-A00B-C07C1BF61F47}"/>
              </a:ext>
            </a:extLst>
          </p:cNvPr>
          <p:cNvGrpSpPr/>
          <p:nvPr/>
        </p:nvGrpSpPr>
        <p:grpSpPr>
          <a:xfrm rot="15695479">
            <a:off x="90408" y="5246134"/>
            <a:ext cx="1564699" cy="1248752"/>
            <a:chOff x="4195331" y="4926584"/>
            <a:chExt cx="1564699" cy="1248752"/>
          </a:xfrm>
          <a:solidFill>
            <a:schemeClr val="bg1">
              <a:lumMod val="95000"/>
            </a:schemeClr>
          </a:solidFill>
        </p:grpSpPr>
        <p:sp>
          <p:nvSpPr>
            <p:cNvPr id="13" name="Полилиния 5">
              <a:extLst>
                <a:ext uri="{FF2B5EF4-FFF2-40B4-BE49-F238E27FC236}">
                  <a16:creationId xmlns:a16="http://schemas.microsoft.com/office/drawing/2014/main" id="{FCE34886-FE10-4E40-AB85-9931CE681B58}"/>
                </a:ext>
              </a:extLst>
            </p:cNvPr>
            <p:cNvSpPr>
              <a:spLocks/>
            </p:cNvSpPr>
            <p:nvPr/>
          </p:nvSpPr>
          <p:spPr bwMode="auto">
            <a:xfrm rot="3040845">
              <a:off x="4353305" y="4768610"/>
              <a:ext cx="1248752" cy="1564699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6">
              <a:extLst>
                <a:ext uri="{FF2B5EF4-FFF2-40B4-BE49-F238E27FC236}">
                  <a16:creationId xmlns:a16="http://schemas.microsoft.com/office/drawing/2014/main" id="{5F17E9C7-5150-4F93-8494-44C494CF0781}"/>
                </a:ext>
              </a:extLst>
            </p:cNvPr>
            <p:cNvSpPr>
              <a:spLocks/>
            </p:cNvSpPr>
            <p:nvPr/>
          </p:nvSpPr>
          <p:spPr bwMode="auto">
            <a:xfrm rot="3040845">
              <a:off x="4601259" y="4878651"/>
              <a:ext cx="547370" cy="111206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 7">
              <a:extLst>
                <a:ext uri="{FF2B5EF4-FFF2-40B4-BE49-F238E27FC236}">
                  <a16:creationId xmlns:a16="http://schemas.microsoft.com/office/drawing/2014/main" id="{4BBB70FA-E7F6-4EED-962D-40906645B3E7}"/>
                </a:ext>
              </a:extLst>
            </p:cNvPr>
            <p:cNvSpPr>
              <a:spLocks/>
            </p:cNvSpPr>
            <p:nvPr/>
          </p:nvSpPr>
          <p:spPr bwMode="auto">
            <a:xfrm rot="3040845">
              <a:off x="4793913" y="5223542"/>
              <a:ext cx="200841" cy="477956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F8EF49-A33B-46C8-BF3A-BBD93496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5</a:t>
            </a:fld>
            <a:endParaRPr lang="ru-RU" noProof="0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5DE0DA31-B88E-4534-9130-5112DEACCDB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41224654"/>
              </p:ext>
            </p:extLst>
          </p:nvPr>
        </p:nvGraphicFramePr>
        <p:xfrm>
          <a:off x="699901" y="1659282"/>
          <a:ext cx="3943721" cy="4661527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943721">
                  <a:extLst>
                    <a:ext uri="{9D8B030D-6E8A-4147-A177-3AD203B41FA5}">
                      <a16:colId xmlns:a16="http://schemas.microsoft.com/office/drawing/2014/main" val="3713765797"/>
                    </a:ext>
                  </a:extLst>
                </a:gridCol>
              </a:tblGrid>
              <a:tr h="613809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+mj-lt"/>
                        </a:rPr>
                        <a:t>ПРЕДСЕДАТЕЛИ КОМИССИЙ</a:t>
                      </a:r>
                    </a:p>
                  </a:txBody>
                  <a:tcPr anchor="ctr">
                    <a:solidFill>
                      <a:srgbClr val="2C56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499098"/>
                  </a:ext>
                </a:extLst>
              </a:tr>
              <a:tr h="9724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Володина </a:t>
                      </a:r>
                      <a:endParaRPr lang="ru-RU" sz="900" b="0" kern="12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Наталья Глебовна</a:t>
                      </a:r>
                      <a:endParaRPr lang="ru-RU" sz="2000" b="0" kern="12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8616415"/>
                  </a:ext>
                </a:extLst>
              </a:tr>
              <a:tr h="1045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Стрижиченко </a:t>
                      </a:r>
                      <a:endParaRPr lang="ru-RU" sz="900" b="0" kern="12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Любовь Васильевна</a:t>
                      </a:r>
                      <a:endParaRPr lang="ru-RU" sz="2000" b="0" kern="12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0026274"/>
                  </a:ext>
                </a:extLst>
              </a:tr>
              <a:tr h="98697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Кузнецова</a:t>
                      </a:r>
                      <a:endParaRPr lang="ru-RU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Зоя Александровна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7461366"/>
                  </a:ext>
                </a:extLst>
              </a:tr>
              <a:tr h="1043261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Бояркова </a:t>
                      </a:r>
                      <a:endParaRPr lang="ru-RU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Полина Александровна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200557"/>
                  </a:ext>
                </a:extLst>
              </a:tr>
            </a:tbl>
          </a:graphicData>
        </a:graphic>
      </p:graphicFrame>
      <p:sp>
        <p:nvSpPr>
          <p:cNvPr id="11" name="Объект 2">
            <a:extLst>
              <a:ext uri="{FF2B5EF4-FFF2-40B4-BE49-F238E27FC236}">
                <a16:creationId xmlns:a16="http://schemas.microsoft.com/office/drawing/2014/main" id="{8C646E30-8649-4B15-AF60-CA114C362951}"/>
              </a:ext>
            </a:extLst>
          </p:cNvPr>
          <p:cNvSpPr txBox="1">
            <a:spLocks/>
          </p:cNvSpPr>
          <p:nvPr/>
        </p:nvSpPr>
        <p:spPr>
          <a:xfrm>
            <a:off x="5166306" y="1875558"/>
            <a:ext cx="6325792" cy="45456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900" b="1" dirty="0">
                <a:solidFill>
                  <a:schemeClr val="bg1"/>
                </a:solidFill>
              </a:rPr>
              <a:t>В </a:t>
            </a:r>
            <a:r>
              <a:rPr lang="en-US" sz="2900" b="1" dirty="0">
                <a:solidFill>
                  <a:schemeClr val="bg1"/>
                </a:solidFill>
              </a:rPr>
              <a:t>IV </a:t>
            </a:r>
            <a:r>
              <a:rPr lang="ru-RU" sz="2900" b="1" dirty="0">
                <a:solidFill>
                  <a:schemeClr val="bg1"/>
                </a:solidFill>
              </a:rPr>
              <a:t>КВАРТАЛЕ 2022 ГОДА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900" b="1" dirty="0">
                <a:solidFill>
                  <a:schemeClr val="bg1"/>
                </a:solidFill>
              </a:rPr>
              <a:t>ПРОВЕДЕНО: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400" b="1" dirty="0">
              <a:solidFill>
                <a:srgbClr val="0D1D51"/>
              </a:solidFill>
            </a:endParaRPr>
          </a:p>
          <a:p>
            <a:pPr>
              <a:buClr>
                <a:srgbClr val="0D1D51"/>
              </a:buClr>
              <a:buFont typeface="Wingdings" panose="05000000000000000000" pitchFamily="2" charset="2"/>
              <a:buChar char="ü"/>
            </a:pPr>
            <a:r>
              <a:rPr lang="ru-RU" sz="2900" b="1" dirty="0">
                <a:solidFill>
                  <a:srgbClr val="0D1D51"/>
                </a:solidFill>
              </a:rPr>
              <a:t> </a:t>
            </a:r>
            <a:r>
              <a:rPr lang="en-US" sz="2900" b="1" dirty="0">
                <a:solidFill>
                  <a:srgbClr val="0D1D51"/>
                </a:solidFill>
              </a:rPr>
              <a:t>I</a:t>
            </a:r>
            <a:r>
              <a:rPr lang="ru-RU" sz="2900" b="1" dirty="0">
                <a:solidFill>
                  <a:srgbClr val="0D1D51"/>
                </a:solidFill>
              </a:rPr>
              <a:t> </a:t>
            </a:r>
            <a:r>
              <a:rPr lang="ru-RU" sz="2900" dirty="0">
                <a:solidFill>
                  <a:srgbClr val="0D1D51"/>
                </a:solidFill>
              </a:rPr>
              <a:t>заседание</a:t>
            </a:r>
            <a:r>
              <a:rPr lang="ru-RU" sz="2600" dirty="0">
                <a:solidFill>
                  <a:srgbClr val="0D1D51"/>
                </a:solidFill>
              </a:rPr>
              <a:t>  Комиссии по организации работы Совета депутатов,       соблюдению норм регламента и развитию муниципального округа Северное Медведково </a:t>
            </a:r>
          </a:p>
          <a:p>
            <a:pPr>
              <a:buClr>
                <a:srgbClr val="0D1D51"/>
              </a:buClr>
              <a:buFont typeface="Wingdings" panose="05000000000000000000" pitchFamily="2" charset="2"/>
              <a:buChar char="ü"/>
            </a:pPr>
            <a:r>
              <a:rPr lang="ru-RU" sz="2900" b="1" dirty="0">
                <a:solidFill>
                  <a:srgbClr val="0D1D51"/>
                </a:solidFill>
              </a:rPr>
              <a:t> </a:t>
            </a:r>
            <a:r>
              <a:rPr lang="en-US" sz="2900" b="1" dirty="0">
                <a:solidFill>
                  <a:srgbClr val="0D1D51"/>
                </a:solidFill>
              </a:rPr>
              <a:t>II</a:t>
            </a:r>
            <a:r>
              <a:rPr lang="ru-RU" sz="2900" b="1" dirty="0">
                <a:solidFill>
                  <a:srgbClr val="0D1D51"/>
                </a:solidFill>
              </a:rPr>
              <a:t> </a:t>
            </a:r>
            <a:r>
              <a:rPr lang="ru-RU" sz="2900" dirty="0">
                <a:solidFill>
                  <a:srgbClr val="0D1D51"/>
                </a:solidFill>
              </a:rPr>
              <a:t>заседания</a:t>
            </a:r>
            <a:r>
              <a:rPr lang="ru-RU" sz="2600" b="1" dirty="0">
                <a:solidFill>
                  <a:srgbClr val="0D1D51"/>
                </a:solidFill>
              </a:rPr>
              <a:t>  </a:t>
            </a:r>
            <a:r>
              <a:rPr lang="ru-RU" sz="2600" dirty="0">
                <a:solidFill>
                  <a:srgbClr val="0D1D51"/>
                </a:solidFill>
              </a:rPr>
              <a:t>Бюджетно-финансовой комиссии</a:t>
            </a:r>
          </a:p>
          <a:p>
            <a:pPr>
              <a:buClr>
                <a:srgbClr val="0D1D51"/>
              </a:buClr>
              <a:buFont typeface="Wingdings" panose="05000000000000000000" pitchFamily="2" charset="2"/>
              <a:buChar char="ü"/>
            </a:pPr>
            <a:r>
              <a:rPr lang="ru-RU" sz="2900" b="1" dirty="0">
                <a:solidFill>
                  <a:srgbClr val="0D1D51"/>
                </a:solidFill>
              </a:rPr>
              <a:t> </a:t>
            </a:r>
            <a:r>
              <a:rPr lang="en-US" sz="2900" b="1" dirty="0">
                <a:solidFill>
                  <a:srgbClr val="0D1D51"/>
                </a:solidFill>
              </a:rPr>
              <a:t>II</a:t>
            </a:r>
            <a:r>
              <a:rPr lang="ru-RU" sz="2900" b="1" dirty="0">
                <a:solidFill>
                  <a:srgbClr val="0D1D51"/>
                </a:solidFill>
              </a:rPr>
              <a:t> </a:t>
            </a:r>
            <a:r>
              <a:rPr lang="ru-RU" sz="2900" dirty="0">
                <a:solidFill>
                  <a:srgbClr val="0D1D51"/>
                </a:solidFill>
              </a:rPr>
              <a:t>заседания</a:t>
            </a:r>
            <a:r>
              <a:rPr lang="ru-RU" sz="2600" dirty="0">
                <a:solidFill>
                  <a:srgbClr val="0D1D51"/>
                </a:solidFill>
              </a:rPr>
              <a:t>  Комиссии по благоустройству, капитальному ремонту, строительству, согласованию установки ограждающих устройств, потребительскому рынку и услугам</a:t>
            </a:r>
            <a:endParaRPr lang="ru-RU" sz="1600" dirty="0">
              <a:solidFill>
                <a:srgbClr val="0D1D5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56F6F4-15C0-48A1-1B48-76DC2CB53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BAA0D-17CE-6F4C-11C0-C9759B9CE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3F333E5C-347A-B190-E047-FF1FE6C8B64E}"/>
              </a:ext>
            </a:extLst>
          </p:cNvPr>
          <p:cNvSpPr txBox="1">
            <a:spLocks/>
          </p:cNvSpPr>
          <p:nvPr/>
        </p:nvSpPr>
        <p:spPr>
          <a:xfrm>
            <a:off x="699902" y="348847"/>
            <a:ext cx="7701148" cy="9759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0D1D51"/>
                </a:solidFill>
              </a:rPr>
              <a:t>4 постоянно действующих комиссии совета депутатов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5322774-B58D-0B6E-75A6-76AC0E840BF5}"/>
              </a:ext>
            </a:extLst>
          </p:cNvPr>
          <p:cNvCxnSpPr/>
          <p:nvPr/>
        </p:nvCxnSpPr>
        <p:spPr>
          <a:xfrm>
            <a:off x="699901" y="1208446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01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9B4427-4D47-880A-072A-143D70AADD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500" r="12500"/>
          <a:stretch/>
        </p:blipFill>
        <p:spPr/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DAB8613-6CC9-4C01-9E05-4D64187A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498" y="1656764"/>
            <a:ext cx="5343525" cy="2101279"/>
          </a:xfrm>
        </p:spPr>
        <p:txBody>
          <a:bodyPr/>
          <a:lstStyle/>
          <a:p>
            <a:pPr algn="r"/>
            <a:r>
              <a:rPr lang="ru-RU" sz="4400" dirty="0"/>
              <a:t>Публичные</a:t>
            </a:r>
            <a:br>
              <a:rPr lang="ru-RU" sz="4400" dirty="0"/>
            </a:br>
            <a:r>
              <a:rPr lang="ru-RU" sz="4400" dirty="0"/>
              <a:t>слушания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F62AB8-7EE5-47AC-BD5D-3F71A03FC2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7385" y="6449907"/>
            <a:ext cx="295275" cy="187325"/>
          </a:xfrm>
        </p:spPr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8AB31-7174-4EBE-9E0D-14CA8CDA446A}"/>
              </a:ext>
            </a:extLst>
          </p:cNvPr>
          <p:cNvSpPr txBox="1"/>
          <p:nvPr/>
        </p:nvSpPr>
        <p:spPr>
          <a:xfrm>
            <a:off x="6421500" y="3758043"/>
            <a:ext cx="5343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ru-RU" sz="2400" noProof="0" dirty="0">
                <a:solidFill>
                  <a:schemeClr val="bg1"/>
                </a:solidFill>
                <a:latin typeface="+mj-lt"/>
              </a:rPr>
              <a:t>«О бюджете муниципального округа Северное Медведково на 2023 год</a:t>
            </a:r>
            <a:br>
              <a:rPr lang="ru-RU" sz="2400" noProof="0" dirty="0">
                <a:solidFill>
                  <a:schemeClr val="bg1"/>
                </a:solidFill>
                <a:latin typeface="+mj-lt"/>
              </a:rPr>
            </a:br>
            <a:r>
              <a:rPr lang="ru-RU" sz="2400" noProof="0" dirty="0">
                <a:solidFill>
                  <a:schemeClr val="bg1"/>
                </a:solidFill>
                <a:latin typeface="+mj-lt"/>
              </a:rPr>
              <a:t>и плановый период 2024 и 2025 годов»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AA2230-09E7-944A-20C9-2ECAAC57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6E23FD-EC75-3BBC-9172-B25C1E62D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0905F95-A0A1-1B92-93ED-E564CC16CD97}"/>
              </a:ext>
            </a:extLst>
          </p:cNvPr>
          <p:cNvSpPr/>
          <p:nvPr/>
        </p:nvSpPr>
        <p:spPr>
          <a:xfrm>
            <a:off x="497604" y="5823670"/>
            <a:ext cx="4713026" cy="6973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7649C0-3D12-4A25-96F7-4F54A6DA7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7</a:t>
            </a:fld>
            <a:endParaRPr lang="ru-RU" noProof="0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C507660-9469-CF1C-851A-4C4A26E44C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9081" r="9081"/>
          <a:stretch/>
        </p:blipFill>
        <p:spPr/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A36C41E-8D67-46A2-A231-3DFC981B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6"/>
            <a:ext cx="4937211" cy="946404"/>
          </a:xfrm>
        </p:spPr>
        <p:txBody>
          <a:bodyPr/>
          <a:lstStyle/>
          <a:p>
            <a:r>
              <a:rPr lang="ru-RU" sz="2600" noProof="0" dirty="0">
                <a:solidFill>
                  <a:srgbClr val="0D1D51"/>
                </a:solidFill>
              </a:rPr>
              <a:t>ПРЕДСЕДАТЕЛЬ</a:t>
            </a:r>
            <a:br>
              <a:rPr lang="ru-RU" sz="2600" noProof="0" dirty="0">
                <a:solidFill>
                  <a:srgbClr val="0D1D51"/>
                </a:solidFill>
              </a:rPr>
            </a:br>
            <a:r>
              <a:rPr lang="ru-RU" sz="2600" noProof="0" dirty="0">
                <a:solidFill>
                  <a:srgbClr val="0D1D51"/>
                </a:solidFill>
              </a:rPr>
              <a:t>СОВЕТА ДЕПУТАТОВ:</a:t>
            </a:r>
            <a:endParaRPr lang="ru-RU" sz="2600" dirty="0">
              <a:solidFill>
                <a:srgbClr val="0D1D51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132BC84-C597-4BCD-9A81-4CDCA949E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2068315"/>
            <a:ext cx="4914189" cy="2659639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D1D51"/>
                </a:solidFill>
              </a:rPr>
              <a:t> Организует работу Совета депутатов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D1D51"/>
                </a:solidFill>
              </a:rPr>
              <a:t> Ведёт заседания Совета депутатов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D1D51"/>
                </a:solidFill>
              </a:rPr>
              <a:t> Подписывает решения</a:t>
            </a:r>
            <a:br>
              <a:rPr lang="ru-RU" dirty="0">
                <a:solidFill>
                  <a:srgbClr val="0D1D51"/>
                </a:solidFill>
              </a:rPr>
            </a:br>
            <a:r>
              <a:rPr lang="ru-RU" dirty="0">
                <a:solidFill>
                  <a:srgbClr val="0D1D51"/>
                </a:solidFill>
              </a:rPr>
              <a:t>Совета депутатов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D1D51"/>
                </a:solidFill>
              </a:rPr>
              <a:t> Обеспечивает контроль</a:t>
            </a:r>
            <a:br>
              <a:rPr lang="ru-RU" dirty="0">
                <a:solidFill>
                  <a:srgbClr val="0D1D51"/>
                </a:solidFill>
              </a:rPr>
            </a:br>
            <a:r>
              <a:rPr lang="ru-RU" dirty="0">
                <a:solidFill>
                  <a:srgbClr val="0D1D51"/>
                </a:solidFill>
              </a:rPr>
              <a:t>за исполнением решений</a:t>
            </a:r>
            <a:br>
              <a:rPr lang="ru-RU" dirty="0">
                <a:solidFill>
                  <a:srgbClr val="0D1D51"/>
                </a:solidFill>
              </a:rPr>
            </a:br>
            <a:r>
              <a:rPr lang="ru-RU" dirty="0">
                <a:solidFill>
                  <a:srgbClr val="0D1D51"/>
                </a:solidFill>
              </a:rPr>
              <a:t>Совета депутатов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1F43D4A-8E1F-4E34-BA88-63EC91C24408}"/>
              </a:ext>
            </a:extLst>
          </p:cNvPr>
          <p:cNvCxnSpPr/>
          <p:nvPr/>
        </p:nvCxnSpPr>
        <p:spPr>
          <a:xfrm>
            <a:off x="497603" y="1486754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00934FE5-156F-4A67-918B-157335B979E0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D3F051E5-1641-4CE3-B3CB-EE369D10887C}"/>
              </a:ext>
            </a:extLst>
          </p:cNvPr>
          <p:cNvSpPr txBox="1">
            <a:spLocks/>
          </p:cNvSpPr>
          <p:nvPr/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x-none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06D089-91C5-4F66-99D7-2FC51CE7FC42}"/>
              </a:ext>
            </a:extLst>
          </p:cNvPr>
          <p:cNvSpPr txBox="1"/>
          <p:nvPr/>
        </p:nvSpPr>
        <p:spPr>
          <a:xfrm>
            <a:off x="748973" y="5853838"/>
            <a:ext cx="4210287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ПРИНЯТО 48 РЕШЕНИЙ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8D4FCE-4075-4B83-DC91-FA82997B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DDEB00-139C-7C70-DBA6-9EB990988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E91C6F3-BFC9-CB1B-8EE0-99045864ECEA}"/>
              </a:ext>
            </a:extLst>
          </p:cNvPr>
          <p:cNvSpPr/>
          <p:nvPr/>
        </p:nvSpPr>
        <p:spPr>
          <a:xfrm>
            <a:off x="497604" y="4961662"/>
            <a:ext cx="4713026" cy="697383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D4B27-F278-7801-C054-CDE9038B4553}"/>
              </a:ext>
            </a:extLst>
          </p:cNvPr>
          <p:cNvSpPr txBox="1"/>
          <p:nvPr/>
        </p:nvSpPr>
        <p:spPr>
          <a:xfrm>
            <a:off x="748973" y="5003495"/>
            <a:ext cx="4210287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ПРОВЕДЕНО 5 ЗАСЕДАНИЙ</a:t>
            </a:r>
          </a:p>
        </p:txBody>
      </p:sp>
    </p:spTree>
    <p:extLst>
      <p:ext uri="{BB962C8B-B14F-4D97-AF65-F5344CB8AC3E}">
        <p14:creationId xmlns:p14="http://schemas.microsoft.com/office/powerpoint/2010/main" val="2572985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357D01-6B68-4E6A-83F2-95D3C4B3ED6D}"/>
              </a:ext>
            </a:extLst>
          </p:cNvPr>
          <p:cNvSpPr/>
          <p:nvPr/>
        </p:nvSpPr>
        <p:spPr>
          <a:xfrm>
            <a:off x="4553962" y="1338604"/>
            <a:ext cx="7211062" cy="14005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A8209C-F79F-D139-0C3A-E96CCADA77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477" r="12477"/>
          <a:stretch/>
        </p:blipFill>
        <p:spPr/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918" y="1601993"/>
            <a:ext cx="5305661" cy="1171643"/>
          </a:xfrm>
        </p:spPr>
        <p:txBody>
          <a:bodyPr rtlCol="0" anchor="t"/>
          <a:lstStyle/>
          <a:p>
            <a:pPr rtl="0"/>
            <a:r>
              <a:rPr lang="ru-RU" sz="3600" dirty="0">
                <a:solidFill>
                  <a:srgbClr val="0D1D51"/>
                </a:solidFill>
              </a:rPr>
              <a:t>приём населения</a:t>
            </a:r>
            <a:br>
              <a:rPr lang="ru-RU" dirty="0">
                <a:solidFill>
                  <a:srgbClr val="0D1D51"/>
                </a:solidFill>
              </a:rPr>
            </a:br>
            <a:r>
              <a:rPr lang="ru-RU" sz="2000" b="0" dirty="0">
                <a:solidFill>
                  <a:srgbClr val="0D1D51"/>
                </a:solidFill>
              </a:rPr>
              <a:t>Согласно утвержденного графика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7386" y="6456363"/>
            <a:ext cx="295275" cy="187325"/>
          </a:xfrm>
        </p:spPr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8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6F1105-524C-CAD8-07C3-C7D23AE81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A89A0C-22F1-B7F3-3D5D-7E90CCBDC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720A12-B995-B905-8915-CDAD013701A3}"/>
              </a:ext>
            </a:extLst>
          </p:cNvPr>
          <p:cNvSpPr txBox="1"/>
          <p:nvPr/>
        </p:nvSpPr>
        <p:spPr>
          <a:xfrm>
            <a:off x="6237918" y="3139494"/>
            <a:ext cx="56747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buNone/>
            </a:pPr>
            <a:r>
              <a:rPr lang="ru-RU" b="1" dirty="0">
                <a:solidFill>
                  <a:srgbClr val="0D1D51"/>
                </a:solidFill>
                <a:latin typeface="+mj-lt"/>
              </a:rPr>
              <a:t>Наиболее актуальные вопросы:</a:t>
            </a:r>
          </a:p>
          <a:p>
            <a:pPr marL="0" indent="0" rtl="0">
              <a:buNone/>
            </a:pPr>
            <a:endParaRPr lang="ru-RU" sz="1100" b="1" dirty="0">
              <a:solidFill>
                <a:srgbClr val="0D1D51"/>
              </a:solidFill>
              <a:latin typeface="+mj-lt"/>
            </a:endParaRPr>
          </a:p>
          <a:p>
            <a:pPr marL="342900" indent="-342900" rtl="0">
              <a:buClr>
                <a:srgbClr val="0D1D5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D1D51"/>
                </a:solidFill>
                <a:latin typeface="+mj-lt"/>
              </a:rPr>
              <a:t>Капитальный ремонт домов</a:t>
            </a:r>
          </a:p>
          <a:p>
            <a:pPr marL="342900" indent="-342900" rtl="0">
              <a:buClr>
                <a:srgbClr val="0D1D5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D1D51"/>
                </a:solidFill>
                <a:latin typeface="+mj-lt"/>
              </a:rPr>
              <a:t>Ремонт подъездов</a:t>
            </a:r>
          </a:p>
          <a:p>
            <a:pPr marL="342900" indent="-342900" rtl="0">
              <a:buClr>
                <a:srgbClr val="0D1D5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D1D51"/>
                </a:solidFill>
                <a:latin typeface="+mj-lt"/>
              </a:rPr>
              <a:t>Благоустройство дворовых территорий</a:t>
            </a:r>
          </a:p>
          <a:p>
            <a:pPr marL="342900" indent="-342900" rtl="0">
              <a:buClr>
                <a:srgbClr val="0D1D5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D1D51"/>
                </a:solidFill>
                <a:latin typeface="+mj-lt"/>
              </a:rPr>
              <a:t>Освещение во дворах и на детских площадках</a:t>
            </a:r>
          </a:p>
          <a:p>
            <a:pPr marL="342900" indent="-342900" rtl="0">
              <a:buClr>
                <a:srgbClr val="0D1D5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D1D51"/>
                </a:solidFill>
                <a:latin typeface="+mj-lt"/>
              </a:rPr>
              <a:t>Уборка внутридворовых территорий и подъездов</a:t>
            </a:r>
          </a:p>
          <a:p>
            <a:pPr marL="342900" indent="-342900" rtl="0">
              <a:buClr>
                <a:srgbClr val="0D1D5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D1D51"/>
                </a:solidFill>
                <a:latin typeface="+mj-lt"/>
              </a:rPr>
              <a:t>Функционирование шлагбаумов на придомовых территориях</a:t>
            </a:r>
          </a:p>
          <a:p>
            <a:pPr marL="342900" indent="-342900" rtl="0">
              <a:buClr>
                <a:srgbClr val="0D1D5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D1D51"/>
                </a:solidFill>
                <a:latin typeface="+mj-lt"/>
              </a:rPr>
              <a:t>Маршруты общественного транспорта</a:t>
            </a:r>
          </a:p>
          <a:p>
            <a:pPr marL="342900" indent="-342900" rtl="0">
              <a:buClr>
                <a:srgbClr val="0D1D5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D1D51"/>
                </a:solidFill>
                <a:latin typeface="+mj-lt"/>
              </a:rPr>
              <a:t>Социальные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3728706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20700" y="408093"/>
            <a:ext cx="8716828" cy="694993"/>
          </a:xfrm>
        </p:spPr>
        <p:txBody>
          <a:bodyPr rtlCol="0"/>
          <a:lstStyle/>
          <a:p>
            <a:pPr rtl="0"/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r>
              <a:rPr lang="ru-RU" sz="2400" dirty="0">
                <a:solidFill>
                  <a:srgbClr val="0D1D51"/>
                </a:solidFill>
              </a:rPr>
              <a:t>ОРГАНИЗАЦИЯ РАБОТЫ ПО ПЕРЕДАННЫМ ОТДЕЛЬНЫМ ПОЛНОМОЧИЯМ Г. МОСКВЫ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/>
              <a:t>9</a:t>
            </a:r>
          </a:p>
        </p:txBody>
      </p:sp>
      <p:graphicFrame>
        <p:nvGraphicFramePr>
          <p:cNvPr id="6" name="Таблица 5">
            <a:extLst>
              <a:ext uri="{FF2B5EF4-FFF2-40B4-BE49-F238E27FC236}">
                <a16:creationId xmlns:a16="http://schemas.microsoft.com/office/drawing/2014/main" id="{BEE52E89-C526-4F73-86FB-0EB31587C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16329"/>
              </p:ext>
            </p:extLst>
          </p:nvPr>
        </p:nvGraphicFramePr>
        <p:xfrm>
          <a:off x="520700" y="1343703"/>
          <a:ext cx="11150599" cy="514069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765700">
                  <a:extLst>
                    <a:ext uri="{9D8B030D-6E8A-4147-A177-3AD203B41FA5}">
                      <a16:colId xmlns:a16="http://schemas.microsoft.com/office/drawing/2014/main" val="2287965835"/>
                    </a:ext>
                  </a:extLst>
                </a:gridCol>
                <a:gridCol w="6384899">
                  <a:extLst>
                    <a:ext uri="{9D8B030D-6E8A-4147-A177-3AD203B41FA5}">
                      <a16:colId xmlns:a16="http://schemas.microsoft.com/office/drawing/2014/main" val="2509247184"/>
                    </a:ext>
                  </a:extLst>
                </a:gridCol>
              </a:tblGrid>
              <a:tr h="11784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</a:rPr>
                        <a:t>В сфере </a:t>
                      </a: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</a:rPr>
                        <a:t>благоустройства: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8141" marR="78141" marT="39070" marB="3907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</a:rPr>
                        <a:t>Согласование установки ограждающих устройств на придомовых территориях многоквартирных домов </a:t>
                      </a:r>
                      <a:r>
                        <a:rPr lang="ru-RU" sz="1200" b="1" kern="1200" dirty="0">
                          <a:solidFill>
                            <a:srgbClr val="0D1D51"/>
                          </a:solidFill>
                          <a:effectLst/>
                        </a:rPr>
                        <a:t>(</a:t>
                      </a:r>
                      <a:r>
                        <a:rPr lang="ru-RU" sz="1200" b="1" kern="1200" baseline="0" dirty="0">
                          <a:solidFill>
                            <a:srgbClr val="0D1D51"/>
                          </a:solidFill>
                          <a:effectLst/>
                        </a:rPr>
                        <a:t>1 </a:t>
                      </a:r>
                      <a:r>
                        <a:rPr lang="ru-RU" sz="1200" b="1" kern="1200" dirty="0">
                          <a:solidFill>
                            <a:srgbClr val="0D1D51"/>
                          </a:solidFill>
                          <a:effectLst/>
                        </a:rPr>
                        <a:t>решение)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400" b="1" kern="1200" dirty="0">
                        <a:solidFill>
                          <a:srgbClr val="0D1D51"/>
                        </a:solidFill>
                        <a:effectLst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D1D51"/>
                          </a:solidFill>
                          <a:effectLst/>
                        </a:rPr>
                        <a:t>Согласование средств стимулирования управы района по комплексному благоустройству и текущему ремонту дворовых территорий, обустройству дворовых территорий и улиц </a:t>
                      </a:r>
                      <a:r>
                        <a:rPr lang="ru-RU" sz="1200" b="1" kern="1200" dirty="0">
                          <a:solidFill>
                            <a:srgbClr val="0D1D51"/>
                          </a:solidFill>
                          <a:effectLst/>
                        </a:rPr>
                        <a:t>(принято 3 решения)</a:t>
                      </a:r>
                      <a:endParaRPr lang="ru-RU" sz="1200" b="1" kern="1200" dirty="0">
                        <a:solidFill>
                          <a:srgbClr val="0D1D5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8141" marR="78141" marT="39070" marB="39070" anchor="ctr"/>
                </a:tc>
                <a:extLst>
                  <a:ext uri="{0D108BD9-81ED-4DB2-BD59-A6C34878D82A}">
                    <a16:rowId xmlns:a16="http://schemas.microsoft.com/office/drawing/2014/main" val="3205186774"/>
                  </a:ext>
                </a:extLst>
              </a:tr>
              <a:tr h="5346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</a:rPr>
                        <a:t>В сфере </a:t>
                      </a: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</a:rPr>
                        <a:t>размещения некапитальных объектов: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78141" marR="78141" marT="39070" marB="3907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</a:rPr>
                        <a:t>Согласование проектов изменения схемы размещения нестационарных торговых объектов 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(2 решения)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78141" marR="78141" marT="39070" marB="39070" anchor="ctr"/>
                </a:tc>
                <a:extLst>
                  <a:ext uri="{0D108BD9-81ED-4DB2-BD59-A6C34878D82A}">
                    <a16:rowId xmlns:a16="http://schemas.microsoft.com/office/drawing/2014/main" val="4186541597"/>
                  </a:ext>
                </a:extLst>
              </a:tr>
              <a:tr h="887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</a:rPr>
                        <a:t>Формирование и утверждение плана </a:t>
                      </a: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</a:rPr>
                        <a:t>дополнительных мероприятий по социально-экономическому развитию района: 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78141" marR="78141" marT="39070" marB="3907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</a:rPr>
                        <a:t>Принято 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r>
                        <a:rPr lang="ru-RU" sz="1200" b="1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решений </a:t>
                      </a: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</a:rPr>
                        <a:t>по утверждению плана и внесению изменений в него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78141" marR="78141" marT="39070" marB="39070" anchor="ctr"/>
                </a:tc>
                <a:extLst>
                  <a:ext uri="{0D108BD9-81ED-4DB2-BD59-A6C34878D82A}">
                    <a16:rowId xmlns:a16="http://schemas.microsoft.com/office/drawing/2014/main" val="2332936508"/>
                  </a:ext>
                </a:extLst>
              </a:tr>
              <a:tr h="11784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</a:rPr>
                        <a:t>В сфере </a:t>
                      </a: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</a:rPr>
                        <a:t>работы с населением по месту жительства: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78141" marR="78141" marT="39070" marB="3907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</a:rPr>
                        <a:t>Согласование сводного районного календарного плана по досуговой, социально-воспитательной, физкультурно-оздоровительной и спортивной работе с населением по месту жительства 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(принято 2 решения)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500" b="1" kern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</a:rPr>
                        <a:t>Утверждение перечня местных праздничных и иных зрелищных мероприятий на 2023 год 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(1 решение)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78141" marR="78141" marT="39070" marB="39070" anchor="ctr"/>
                </a:tc>
                <a:extLst>
                  <a:ext uri="{0D108BD9-81ED-4DB2-BD59-A6C34878D82A}">
                    <a16:rowId xmlns:a16="http://schemas.microsoft.com/office/drawing/2014/main" val="161867112"/>
                  </a:ext>
                </a:extLst>
              </a:tr>
              <a:tr h="1362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</a:rPr>
                        <a:t>В сфере организации и проведения </a:t>
                      </a: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</a:rPr>
                        <a:t>капитального ремонта</a:t>
                      </a: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</a:rPr>
                        <a:t> общего имущества в многоквартирных домах</a:t>
                      </a:r>
                      <a:b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</a:rPr>
                        <a:t>в рамках реализации региональной программы:</a:t>
                      </a:r>
                      <a:endParaRPr lang="ru-RU" sz="13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8141" marR="78141" marT="39070" marB="3907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</a:rPr>
                        <a:t>Согласование проекта адресного перечня многоквартирных домов, подлежащих включению в краткосрочный план реализации в 2023, 2024, 2025 годах региональной программы капитального ремонта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500" b="0" kern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</a:rPr>
                        <a:t>Участие в работе комиссий, осуществляющих открытие работ и приемку оказанных услуг по капитальному ремонту, проведение которого обеспечивает Фонд капитального ремонта многоквартирных домов города Москвы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78141" marR="78141" marT="39070" marB="39070" anchor="ctr"/>
                </a:tc>
                <a:extLst>
                  <a:ext uri="{0D108BD9-81ED-4DB2-BD59-A6C34878D82A}">
                    <a16:rowId xmlns:a16="http://schemas.microsoft.com/office/drawing/2014/main" val="761734650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971959-DE63-2470-CB99-5CE9FDB8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702" y="408093"/>
            <a:ext cx="468322" cy="5838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64F4C3-F4F8-1074-FFC3-758B5D22E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404" y="373599"/>
            <a:ext cx="686997" cy="58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561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19797F-2510-4681-A59B-FCD8F3733FE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3698</TotalTime>
  <Words>780</Words>
  <Application>Microsoft Office PowerPoint</Application>
  <PresentationFormat>Широкоэкранный</PresentationFormat>
  <Paragraphs>139</Paragraphs>
  <Slides>15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Тема Office</vt:lpstr>
      <vt:lpstr>Отчет о результатах деятельности</vt:lpstr>
      <vt:lpstr>Презентация PowerPoint</vt:lpstr>
      <vt:lpstr>Презентация PowerPoint</vt:lpstr>
      <vt:lpstr>4 постоянно действующих комиссии  совета депутатов</vt:lpstr>
      <vt:lpstr>Презентация PowerPoint</vt:lpstr>
      <vt:lpstr>Публичные слушания</vt:lpstr>
      <vt:lpstr>ПРЕДСЕДАТЕЛЬ СОВЕТА ДЕПУТАТОВ:</vt:lpstr>
      <vt:lpstr>приём населения Согласно утвержденного графика </vt:lpstr>
      <vt:lpstr>   ОРГАНИЗАЦИЯ РАБОТЫ ПО ПЕРЕДАННЫМ ОТДЕЛЬНЫМ ПОЛНОМОЧИЯМ Г. МОСКВЫ</vt:lpstr>
      <vt:lpstr>Презентация PowerPoint</vt:lpstr>
      <vt:lpstr>РАЙОН СЕВЕРНОЕ МЕДВЕДКОВО  «ВСЕ ДЛЯ ПОБЕДЫ»                     #команда СВАО</vt:lpstr>
      <vt:lpstr>Презентация PowerPoint</vt:lpstr>
      <vt:lpstr>Презентация PowerPoint</vt:lpstr>
      <vt:lpstr>С новым годом, Медведково!</vt:lpstr>
      <vt:lpstr>   Благодарность за совместную работу: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</dc:title>
  <dc:creator>User</dc:creator>
  <cp:lastModifiedBy>User</cp:lastModifiedBy>
  <cp:revision>103</cp:revision>
  <dcterms:created xsi:type="dcterms:W3CDTF">2022-01-31T12:19:10Z</dcterms:created>
  <dcterms:modified xsi:type="dcterms:W3CDTF">2023-02-15T12:53:18Z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